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5"/>
  </p:notesMasterIdLst>
  <p:handoutMasterIdLst>
    <p:handoutMasterId r:id="rId33"/>
  </p:handoutMasterIdLst>
  <p:sldIdLst>
    <p:sldId id="331" r:id="rId4"/>
    <p:sldId id="1735" r:id="rId6"/>
    <p:sldId id="1758" r:id="rId7"/>
    <p:sldId id="1734" r:id="rId8"/>
    <p:sldId id="1789" r:id="rId9"/>
    <p:sldId id="1790" r:id="rId10"/>
    <p:sldId id="1788" r:id="rId11"/>
    <p:sldId id="1787" r:id="rId12"/>
    <p:sldId id="1791" r:id="rId13"/>
    <p:sldId id="1793" r:id="rId14"/>
    <p:sldId id="1794" r:id="rId15"/>
    <p:sldId id="1795" r:id="rId16"/>
    <p:sldId id="1796" r:id="rId17"/>
    <p:sldId id="1797" r:id="rId18"/>
    <p:sldId id="1798" r:id="rId19"/>
    <p:sldId id="1799" r:id="rId20"/>
    <p:sldId id="1769" r:id="rId21"/>
    <p:sldId id="1775" r:id="rId22"/>
    <p:sldId id="1803" r:id="rId23"/>
    <p:sldId id="1800" r:id="rId24"/>
    <p:sldId id="1801" r:id="rId25"/>
    <p:sldId id="1802" r:id="rId26"/>
    <p:sldId id="1760" r:id="rId27"/>
    <p:sldId id="1805" r:id="rId28"/>
    <p:sldId id="1806" r:id="rId29"/>
    <p:sldId id="1736" r:id="rId30"/>
    <p:sldId id="1804" r:id="rId31"/>
    <p:sldId id="332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叶 丁" initials="叶" lastIdx="2" clrIdx="0"/>
  <p:cmAuthor id="311984553" name="张老师" initials="张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A6B"/>
    <a:srgbClr val="6F97CD"/>
    <a:srgbClr val="FFFFFF"/>
    <a:srgbClr val="1B3868"/>
    <a:srgbClr val="334D80"/>
    <a:srgbClr val="38507C"/>
    <a:srgbClr val="223F74"/>
    <a:srgbClr val="E7E6E6"/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3" autoAdjust="0"/>
    <p:restoredTop sz="89683" autoAdjust="0"/>
  </p:normalViewPr>
  <p:slideViewPr>
    <p:cSldViewPr snapToGrid="0" showGuides="1">
      <p:cViewPr varScale="1">
        <p:scale>
          <a:sx n="79" d="100"/>
          <a:sy n="79" d="100"/>
        </p:scale>
        <p:origin x="1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1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3E26C-65CC-4103-8D54-7A16BAF57FA3}" type="doc">
      <dgm:prSet loTypeId="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7C5648B-88DC-45B0-A91E-64E4EA0F8EF6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/>
            <a:t>拓展</a:t>
          </a:r>
          <a:r>
            <a:rPr lang="zh-CN" altLang="en-US" sz="2800" dirty="0"/>
            <a:t>跨</a:t>
          </a:r>
          <a:r>
            <a:rPr lang="zh-CN" altLang="en-US" sz="2800" dirty="0"/>
            <a:t>学科</a:t>
          </a:r>
          <a:r>
            <a:rPr lang="zh-CN" altLang="en-US" sz="2800" dirty="0"/>
            <a:t>课程</a:t>
          </a:r>
          <a:r>
            <a:rPr lang="zh-CN" altLang="en-US" sz="2800" dirty="0"/>
            <a:t/>
          </a:r>
          <a:endParaRPr lang="zh-CN" altLang="en-US" sz="2800" dirty="0"/>
        </a:p>
      </dgm:t>
    </dgm:pt>
    <dgm:pt modelId="{0074D2B5-35E3-4644-81EF-CF6892987724}" cxnId="{6F6FEBE4-FBF3-4886-8C70-78774CF1956C}" type="parTrans">
      <dgm:prSet/>
      <dgm:spPr/>
      <dgm:t>
        <a:bodyPr/>
        <a:lstStyle/>
        <a:p>
          <a:endParaRPr lang="zh-CN" altLang="en-US"/>
        </a:p>
      </dgm:t>
    </dgm:pt>
    <dgm:pt modelId="{8A91E737-94BE-4467-829E-168D537D9C07}" cxnId="{6F6FEBE4-FBF3-4886-8C70-78774CF1956C}" type="sibTrans">
      <dgm:prSet/>
      <dgm:spPr/>
      <dgm:t>
        <a:bodyPr/>
        <a:lstStyle/>
        <a:p>
          <a:endParaRPr lang="zh-CN" altLang="en-US"/>
        </a:p>
      </dgm:t>
    </dgm:pt>
    <dgm:pt modelId="{319C3E39-CF1F-46B1-9759-74542DC80EFF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专业</a:t>
          </a:r>
          <a:r>
            <a:rPr lang="zh-CN" altLang="en-US" sz="2400" dirty="0"/>
            <a:t>必修</a:t>
          </a:r>
          <a:r>
            <a:rPr lang="zh-CN" altLang="en-US" sz="2400" dirty="0"/>
            <a:t/>
          </a:r>
          <a:endParaRPr lang="zh-CN" altLang="en-US" sz="2400" dirty="0"/>
        </a:p>
      </dgm:t>
    </dgm:pt>
    <dgm:pt modelId="{889B5CA7-AA91-4CD2-874E-74922B5CD5D9}" cxnId="{4BA9A9C1-5466-4F1E-B0FB-B9B2CBF801BA}" type="parTrans">
      <dgm:prSet/>
      <dgm:spPr/>
      <dgm:t>
        <a:bodyPr/>
        <a:lstStyle/>
        <a:p>
          <a:endParaRPr lang="zh-CN" altLang="en-US"/>
        </a:p>
      </dgm:t>
    </dgm:pt>
    <dgm:pt modelId="{AC55ABF9-6312-487E-8CAA-D9E01FEDC5CB}" cxnId="{4BA9A9C1-5466-4F1E-B0FB-B9B2CBF801BA}" type="sibTrans">
      <dgm:prSet/>
      <dgm:spPr/>
      <dgm:t>
        <a:bodyPr/>
        <a:lstStyle/>
        <a:p>
          <a:endParaRPr lang="zh-CN" altLang="en-US"/>
        </a:p>
      </dgm:t>
    </dgm:pt>
    <dgm:pt modelId="{FBE4BBCA-8C2A-4E25-9FD8-A6D6EF9B5D8F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800" u="heavy" dirty="0"/>
            <a:t>国际</a:t>
          </a:r>
          <a:r>
            <a:rPr lang="zh-CN" altLang="en-US" sz="1800" u="heavy" dirty="0"/>
            <a:t>商务</a:t>
          </a:r>
          <a:r>
            <a:rPr lang="zh-CN" altLang="en-US" sz="1800" u="heavy" dirty="0"/>
            <a:t>谈判</a:t>
          </a:r>
          <a:r>
            <a:rPr lang="zh-CN" altLang="en-US" sz="1800" u="heavy" dirty="0"/>
            <a:t>、</a:t>
          </a:r>
          <a:r>
            <a:rPr lang="zh-CN" altLang="en-US" sz="1800" u="heavy" dirty="0"/>
            <a:t>跨境</a:t>
          </a:r>
          <a:r>
            <a:rPr lang="zh-CN" altLang="en-US" sz="1800" u="heavy" dirty="0"/>
            <a:t>电商、</a:t>
          </a:r>
          <a:r>
            <a:rPr lang="zh-CN" altLang="en-US" sz="1800" u="heavy" dirty="0"/>
            <a:t>国际贸易</a:t>
          </a:r>
          <a:r>
            <a:rPr lang="zh-CN" altLang="en-US" sz="1800" u="heavy" dirty="0"/>
            <a:t>实务、</a:t>
          </a:r>
          <a:r>
            <a:rPr lang="zh-CN" altLang="en-US" sz="1800" u="heavy" dirty="0"/>
            <a:t>国际</a:t>
          </a:r>
          <a:r>
            <a:rPr lang="zh-CN" altLang="en-US" sz="1800" u="heavy" dirty="0"/>
            <a:t>商法</a:t>
          </a:r>
          <a:r>
            <a:rPr lang="zh-CN" altLang="en-US" sz="1800" u="heavy" dirty="0"/>
            <a:t>导论</a:t>
          </a:r>
          <a:r>
            <a:rPr lang="zh-CN" altLang="en-US" sz="1800" u="heavy" dirty="0"/>
            <a:t>等</a:t>
          </a:r>
          <a:r>
            <a:rPr lang="zh-CN" altLang="en-US" sz="2400" dirty="0"/>
            <a:t/>
          </a:r>
          <a:endParaRPr lang="zh-CN" altLang="en-US" sz="2400" dirty="0"/>
        </a:p>
      </dgm:t>
    </dgm:pt>
    <dgm:pt modelId="{E1C22CE1-0F15-47D9-816D-30D0803CCE7C}" cxnId="{EFC5557C-F2BB-4A8C-BDAE-79D0CF3C861C}" type="parTrans">
      <dgm:prSet/>
      <dgm:spPr/>
    </dgm:pt>
    <dgm:pt modelId="{2FBFF28D-7957-4318-A771-19B743A9E1B6}" cxnId="{EFC5557C-F2BB-4A8C-BDAE-79D0CF3C861C}" type="sibTrans">
      <dgm:prSet/>
      <dgm:spPr/>
    </dgm:pt>
    <dgm:pt modelId="{6543ECC8-B5EC-4C37-AD8A-506EA26C10D9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专业</a:t>
          </a:r>
          <a:r>
            <a:rPr lang="zh-CN" altLang="en-US" sz="2400" dirty="0"/>
            <a:t>选修</a:t>
          </a:r>
          <a:r>
            <a:rPr lang="zh-CN" altLang="en-US" sz="2400" dirty="0"/>
            <a:t/>
          </a:r>
          <a:endParaRPr lang="zh-CN" altLang="en-US" sz="2400" dirty="0"/>
        </a:p>
      </dgm:t>
    </dgm:pt>
    <dgm:pt modelId="{F918FEE9-D101-4289-B6A6-DB286EED714F}" cxnId="{959248D4-7AC9-4384-A6ED-86646C15AA82}" type="parTrans">
      <dgm:prSet/>
      <dgm:spPr/>
    </dgm:pt>
    <dgm:pt modelId="{28591A21-98D5-478E-AC85-ABE19435CDA5}" cxnId="{959248D4-7AC9-4384-A6ED-86646C15AA82}" type="sibTrans">
      <dgm:prSet/>
      <dgm:spPr/>
    </dgm:pt>
    <dgm:pt modelId="{5D0B1787-3A4D-4EDF-BCF4-20D11D69D3DB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800" u="sng" dirty="0"/>
            <a:t>经济</a:t>
          </a:r>
          <a:r>
            <a:rPr lang="zh-CN" altLang="en-US" sz="1800" u="sng" dirty="0"/>
            <a:t>学</a:t>
          </a:r>
          <a:r>
            <a:rPr lang="zh-CN" altLang="en-US" sz="1800" u="sng" dirty="0"/>
            <a:t>原理、</a:t>
          </a:r>
          <a:r>
            <a:rPr lang="zh-CN" altLang="en-US" sz="1800" u="sng" dirty="0"/>
            <a:t>会计学</a:t>
          </a:r>
          <a:r>
            <a:rPr lang="zh-CN" altLang="en-US" sz="1800" u="sng" dirty="0"/>
            <a:t>原理、</a:t>
          </a:r>
          <a:r>
            <a:rPr lang="zh-CN" altLang="en-US" sz="1800" u="sng" dirty="0"/>
            <a:t>世界</a:t>
          </a:r>
          <a:r>
            <a:rPr lang="zh-CN" altLang="en-US" sz="1800" u="sng" dirty="0"/>
            <a:t>经济</a:t>
          </a:r>
          <a:r>
            <a:rPr lang="zh-CN" altLang="en-US" sz="1800" u="sng" dirty="0"/>
            <a:t>概论、</a:t>
          </a:r>
          <a:r>
            <a:rPr lang="zh-CN" altLang="en-US" sz="1800" u="sng" dirty="0"/>
            <a:t>国际</a:t>
          </a:r>
          <a:r>
            <a:rPr lang="zh-CN" altLang="en-US" sz="1800" u="sng" dirty="0"/>
            <a:t>营销、</a:t>
          </a:r>
          <a:r>
            <a:rPr lang="zh-CN" altLang="en-US" sz="1800" u="sng" dirty="0"/>
            <a:t>管理学</a:t>
          </a:r>
          <a:r>
            <a:rPr lang="zh-CN" altLang="en-US" sz="1800" u="sng" dirty="0"/>
            <a:t/>
          </a:r>
          <a:endParaRPr lang="zh-CN" altLang="en-US" sz="1800" u="sng" dirty="0"/>
        </a:p>
      </dgm:t>
    </dgm:pt>
    <dgm:pt modelId="{4C9D9091-6760-4A09-83E2-DD4D9F63F8A3}" cxnId="{07AF44F1-A757-4A30-AB89-B89F4EA9B1B7}" type="parTrans">
      <dgm:prSet/>
      <dgm:spPr/>
    </dgm:pt>
    <dgm:pt modelId="{FC3F3624-4D86-43F6-88AB-2472F768F8A0}" cxnId="{07AF44F1-A757-4A30-AB89-B89F4EA9B1B7}" type="sibTrans">
      <dgm:prSet/>
      <dgm:spPr/>
    </dgm:pt>
    <dgm:pt modelId="{AE67C461-AB9B-4CDB-9D7F-8E2FC40BF2C9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通识</a:t>
          </a:r>
          <a:r>
            <a:rPr lang="zh-CN" altLang="en-US" sz="2400" dirty="0"/>
            <a:t>课程</a:t>
          </a:r>
          <a:r>
            <a:rPr lang="zh-CN" altLang="en-US" sz="2400" dirty="0"/>
            <a:t/>
          </a:r>
          <a:endParaRPr lang="zh-CN" altLang="en-US" sz="2400" dirty="0"/>
        </a:p>
      </dgm:t>
    </dgm:pt>
    <dgm:pt modelId="{2A27D22A-7EC3-46B2-AA99-9FF18FAB93F2}" cxnId="{68F378B3-457A-4F38-8CE7-12CBAE1A993E}" type="parTrans">
      <dgm:prSet/>
      <dgm:spPr/>
    </dgm:pt>
    <dgm:pt modelId="{C0149FC5-0D4A-42A8-B660-3D8E5BBFBBDB}" cxnId="{68F378B3-457A-4F38-8CE7-12CBAE1A993E}" type="sibTrans">
      <dgm:prSet/>
      <dgm:spPr/>
    </dgm:pt>
    <dgm:pt modelId="{9A1B636D-4C03-4135-BD75-EEDEC26F2C72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800" u="sng" dirty="0"/>
            <a:t>哲学</a:t>
          </a:r>
          <a:r>
            <a:rPr lang="zh-CN" altLang="en-US" sz="1800" u="sng" dirty="0"/>
            <a:t>与</a:t>
          </a:r>
          <a:r>
            <a:rPr lang="zh-CN" altLang="en-US" sz="1800" u="sng" dirty="0"/>
            <a:t>社会、</a:t>
          </a:r>
          <a:r>
            <a:rPr lang="zh-CN" altLang="en-US" sz="1800" u="sng" dirty="0"/>
            <a:t>艺术</a:t>
          </a:r>
          <a:r>
            <a:rPr lang="zh-CN" altLang="en-US" sz="1800" u="sng" dirty="0"/>
            <a:t>与</a:t>
          </a:r>
          <a:r>
            <a:rPr lang="zh-CN" altLang="en-US" sz="1800" u="sng" dirty="0"/>
            <a:t>审美、</a:t>
          </a:r>
          <a:r>
            <a:rPr lang="zh-CN" altLang="en-US" sz="1800" u="sng" dirty="0"/>
            <a:t>批判性</a:t>
          </a:r>
          <a:r>
            <a:rPr lang="zh-CN" altLang="en-US" sz="1800" u="sng" dirty="0"/>
            <a:t>思维、</a:t>
          </a:r>
          <a:r>
            <a:rPr lang="zh-CN" altLang="en-US" sz="1800" u="sng" dirty="0"/>
            <a:t>人工智能</a:t>
          </a:r>
          <a:r>
            <a:rPr lang="zh-CN" altLang="en-US" sz="1800" u="sng" dirty="0"/>
            <a:t>与</a:t>
          </a:r>
          <a:r>
            <a:rPr lang="zh-CN" altLang="en-US" sz="1800" u="sng" dirty="0"/>
            <a:t>科学</a:t>
          </a:r>
          <a:r>
            <a:rPr lang="zh-CN" altLang="en-US" sz="1800" u="sng" dirty="0"/>
            <a:t>探索</a:t>
          </a:r>
          <a:r>
            <a:rPr lang="zh-CN" altLang="en-US" sz="1800" u="sng" dirty="0"/>
            <a:t>等</a:t>
          </a:r>
          <a:r>
            <a:rPr lang="zh-CN" altLang="en-US" sz="1800" u="sng" dirty="0"/>
            <a:t/>
          </a:r>
          <a:endParaRPr lang="zh-CN" altLang="en-US" sz="1800" u="sng" dirty="0"/>
        </a:p>
      </dgm:t>
    </dgm:pt>
    <dgm:pt modelId="{C5AA75AF-B26E-4DC6-A491-9EE5609E22FF}" cxnId="{EA621E05-F130-4900-B8F6-E7ADB6144B93}" type="parTrans">
      <dgm:prSet/>
      <dgm:spPr/>
    </dgm:pt>
    <dgm:pt modelId="{ED25884E-32FB-4BC3-B1D7-AF395089D290}" cxnId="{EA621E05-F130-4900-B8F6-E7ADB6144B93}" type="sibTrans">
      <dgm:prSet/>
      <dgm:spPr/>
    </dgm:pt>
    <dgm:pt modelId="{63DD466F-D2B2-4E3C-999C-ACB7C7EDCB17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/>
            <a:t>深化</a:t>
          </a:r>
          <a:r>
            <a:rPr lang="zh-CN" altLang="en-US" sz="2800" dirty="0"/>
            <a:t>专业</a:t>
          </a:r>
          <a:r>
            <a:rPr lang="zh-CN" altLang="en-US" sz="2800" dirty="0"/>
            <a:t>课程</a:t>
          </a:r>
          <a:r>
            <a:rPr lang="zh-CN" altLang="en-US" sz="2800" dirty="0"/>
            <a:t/>
          </a:r>
          <a:endParaRPr lang="zh-CN" altLang="en-US" sz="2800" dirty="0"/>
        </a:p>
      </dgm:t>
    </dgm:pt>
    <dgm:pt modelId="{0B028494-A5B7-4D27-8F46-B7F423F1B68E}" cxnId="{8A17C85D-34A3-4694-BDB2-94BB0E70902B}" type="parTrans">
      <dgm:prSet/>
      <dgm:spPr/>
      <dgm:t>
        <a:bodyPr/>
        <a:lstStyle/>
        <a:p>
          <a:endParaRPr lang="zh-CN" altLang="en-US"/>
        </a:p>
      </dgm:t>
    </dgm:pt>
    <dgm:pt modelId="{DD32D0EF-0A48-49AA-8D9E-635803540594}" cxnId="{8A17C85D-34A3-4694-BDB2-94BB0E70902B}" type="sibTrans">
      <dgm:prSet/>
      <dgm:spPr/>
      <dgm:t>
        <a:bodyPr/>
        <a:lstStyle/>
        <a:p>
          <a:endParaRPr lang="zh-CN" altLang="en-US"/>
        </a:p>
      </dgm:t>
    </dgm:pt>
    <dgm:pt modelId="{B85052BF-982B-42B8-9F0C-FBF3EB2465B6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专业</a:t>
          </a:r>
          <a:r>
            <a:rPr lang="zh-CN" altLang="en-US" sz="2400" dirty="0"/>
            <a:t>核心</a:t>
          </a:r>
          <a:r>
            <a:rPr lang="zh-CN" altLang="en-US" sz="2400" dirty="0"/>
            <a:t/>
          </a:r>
          <a:endParaRPr lang="zh-CN" altLang="en-US" sz="2400" dirty="0"/>
        </a:p>
      </dgm:t>
    </dgm:pt>
    <dgm:pt modelId="{34B95CED-63C0-4732-9378-055BA1186979}" cxnId="{EBA1912D-2395-4B74-AE88-F7EB1AA53FCD}" type="parTrans">
      <dgm:prSet/>
      <dgm:spPr/>
      <dgm:t>
        <a:bodyPr/>
        <a:lstStyle/>
        <a:p>
          <a:endParaRPr lang="zh-CN" altLang="en-US"/>
        </a:p>
      </dgm:t>
    </dgm:pt>
    <dgm:pt modelId="{488D0288-8EB7-4952-9F7E-281B8608C2DF}" cxnId="{EBA1912D-2395-4B74-AE88-F7EB1AA53FCD}" type="sibTrans">
      <dgm:prSet/>
      <dgm:spPr/>
      <dgm:t>
        <a:bodyPr/>
        <a:lstStyle/>
        <a:p>
          <a:endParaRPr lang="zh-CN" altLang="en-US"/>
        </a:p>
      </dgm:t>
    </dgm:pt>
    <dgm:pt modelId="{196BE74E-44D0-4055-A1F4-8B74091D7715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800" u="sng" dirty="0"/>
            <a:t>跨文化</a:t>
          </a:r>
          <a:r>
            <a:rPr lang="zh-CN" altLang="en-US" sz="1800" u="sng" dirty="0"/>
            <a:t>商务</a:t>
          </a:r>
          <a:r>
            <a:rPr lang="zh-CN" altLang="en-US" sz="1800" u="sng" dirty="0"/>
            <a:t>沟通、</a:t>
          </a:r>
          <a:r>
            <a:rPr lang="zh-CN" altLang="en-US" sz="1800" u="sng" dirty="0"/>
            <a:t>英语</a:t>
          </a:r>
          <a:r>
            <a:rPr lang="zh-CN" altLang="en-US" sz="1800" u="sng" dirty="0"/>
            <a:t>思辨</a:t>
          </a:r>
          <a:r>
            <a:rPr lang="zh-CN" altLang="en-US" sz="1800" u="sng" dirty="0"/>
            <a:t>写作、</a:t>
          </a:r>
          <a:r>
            <a:rPr lang="zh-CN" altLang="en-US" sz="1800" u="sng" dirty="0"/>
            <a:t>商务</a:t>
          </a:r>
          <a:r>
            <a:rPr lang="zh-CN" altLang="en-US" sz="1800" u="sng" dirty="0"/>
            <a:t>翻译、（</a:t>
          </a:r>
          <a:r>
            <a:rPr lang="zh-CN" altLang="en-US" sz="1800" u="sng" dirty="0"/>
            <a:t>理解</a:t>
          </a:r>
          <a:r>
            <a:rPr lang="zh-CN" altLang="en-US" sz="1800" u="sng" dirty="0"/>
            <a:t>当代</a:t>
          </a:r>
          <a:r>
            <a:rPr lang="zh-CN" altLang="en-US" sz="1800" u="sng" dirty="0"/>
            <a:t>中国</a:t>
          </a:r>
          <a:r>
            <a:rPr lang="zh-CN" altLang="en-US" sz="1800" u="sng" dirty="0"/>
            <a:t>）</a:t>
          </a:r>
          <a:r>
            <a:rPr lang="zh-CN" altLang="en-US" sz="1800" u="sng" dirty="0"/>
            <a:t>英语</a:t>
          </a:r>
          <a:r>
            <a:rPr lang="zh-CN" altLang="en-US" sz="1800" u="sng" dirty="0"/>
            <a:t>演讲</a:t>
          </a:r>
          <a:r>
            <a:rPr lang="zh-CN" altLang="en-US" sz="1800" u="sng" dirty="0"/>
            <a:t>与</a:t>
          </a:r>
          <a:r>
            <a:rPr lang="zh-CN" altLang="en-US" sz="1800" u="sng" dirty="0"/>
            <a:t>辩论、</a:t>
          </a:r>
          <a:r>
            <a:rPr lang="zh-CN" altLang="en-US" sz="1800" u="sng" dirty="0"/>
            <a:t>汉英</a:t>
          </a:r>
          <a:r>
            <a:rPr lang="zh-CN" altLang="en-US" sz="1800" u="sng" dirty="0"/>
            <a:t>笔译</a:t>
          </a:r>
          <a:r>
            <a:rPr lang="zh-CN" altLang="en-US" sz="1800" dirty="0"/>
            <a:t/>
          </a:r>
          <a:endParaRPr lang="zh-CN" altLang="en-US" sz="1800" dirty="0"/>
        </a:p>
      </dgm:t>
    </dgm:pt>
    <dgm:pt modelId="{2820BE70-E0EA-4006-A8DB-70DD29703253}" cxnId="{EE4028D9-AFD3-48AF-9A57-EDDAC30F18F2}" type="parTrans">
      <dgm:prSet/>
      <dgm:spPr/>
    </dgm:pt>
    <dgm:pt modelId="{D30E74E2-C594-41B9-9F73-32237AB8091D}" cxnId="{EE4028D9-AFD3-48AF-9A57-EDDAC30F18F2}" type="sibTrans">
      <dgm:prSet/>
      <dgm:spPr/>
    </dgm:pt>
    <dgm:pt modelId="{FB8F0ADE-5BB3-4682-BA5F-01D19156BD8D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专业</a:t>
          </a:r>
          <a:r>
            <a:rPr lang="zh-CN" altLang="en-US" sz="2400" dirty="0"/>
            <a:t>选修</a:t>
          </a:r>
          <a:r>
            <a:rPr lang="zh-CN" altLang="en-US" sz="2400" dirty="0"/>
            <a:t/>
          </a:r>
          <a:endParaRPr lang="zh-CN" altLang="en-US" sz="2400" dirty="0"/>
        </a:p>
      </dgm:t>
    </dgm:pt>
    <dgm:pt modelId="{2CB6FA67-5A4B-4932-B591-F8AE536F13DE}" cxnId="{4EEFE286-D60A-419D-8741-9BA83035D4FB}" type="parTrans">
      <dgm:prSet/>
      <dgm:spPr/>
    </dgm:pt>
    <dgm:pt modelId="{48F78505-BA45-487B-A639-3A37035093ED}" cxnId="{4EEFE286-D60A-419D-8741-9BA83035D4FB}" type="sibTrans">
      <dgm:prSet/>
      <dgm:spPr/>
    </dgm:pt>
    <dgm:pt modelId="{7D6E981F-653E-4914-9E3E-64A25B7A0367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800" u="sng" dirty="0"/>
            <a:t>中国</a:t>
          </a:r>
          <a:r>
            <a:rPr lang="zh-CN" altLang="en-US" sz="1800" u="sng" dirty="0"/>
            <a:t>文化</a:t>
          </a:r>
          <a:r>
            <a:rPr lang="zh-CN" altLang="en-US" sz="1800" u="sng" dirty="0"/>
            <a:t>概要</a:t>
          </a:r>
          <a:r>
            <a:rPr lang="zh-CN" altLang="en-US" sz="1800" u="sng" dirty="0"/>
            <a:t>、</a:t>
          </a:r>
          <a:r>
            <a:rPr lang="zh-CN" altLang="en-US" sz="1800" u="sng" dirty="0"/>
            <a:t>西方</a:t>
          </a:r>
          <a:r>
            <a:rPr lang="zh-CN" altLang="en-US" sz="1800" u="sng" dirty="0"/>
            <a:t>文明</a:t>
          </a:r>
          <a:r>
            <a:rPr lang="zh-CN" altLang="en-US" sz="1800" u="sng" dirty="0"/>
            <a:t>史、</a:t>
          </a:r>
          <a:r>
            <a:rPr lang="zh-CN" altLang="en-US" sz="1800" u="sng" dirty="0"/>
            <a:t>国际</a:t>
          </a:r>
          <a:r>
            <a:rPr lang="zh-CN" altLang="en-US" sz="1800" u="sng" dirty="0"/>
            <a:t>商务</a:t>
          </a:r>
          <a:r>
            <a:rPr lang="zh-CN" altLang="en-US" sz="1800" u="sng" dirty="0"/>
            <a:t>礼仪、</a:t>
          </a:r>
          <a:r>
            <a:rPr lang="zh-CN" altLang="en-US" sz="1800" u="sng" dirty="0"/>
            <a:t>中国</a:t>
          </a:r>
          <a:r>
            <a:rPr lang="zh-CN" altLang="en-US" sz="1800" u="sng" dirty="0"/>
            <a:t>商务</a:t>
          </a:r>
          <a:r>
            <a:rPr lang="zh-CN" altLang="en-US" sz="1800" u="sng" dirty="0"/>
            <a:t>文化</a:t>
          </a:r>
          <a:r>
            <a:rPr lang="zh-CN" altLang="en-US" sz="1800" u="sng" dirty="0"/>
            <a:t> </a:t>
          </a:r>
          <a:r>
            <a:rPr sz="1800" u="sng"/>
            <a:t/>
          </a:r>
          <a:endParaRPr sz="1800" u="sng"/>
        </a:p>
      </dgm:t>
    </dgm:pt>
    <dgm:pt modelId="{7768DA63-3701-4897-BAEC-E0D1455F9132}" cxnId="{FCC5D8C0-6812-4F49-9217-13DB81D5D44E}" type="parTrans">
      <dgm:prSet/>
      <dgm:spPr/>
    </dgm:pt>
    <dgm:pt modelId="{230CF555-2D12-4052-8B5E-384EFA2B5AF3}" cxnId="{FCC5D8C0-6812-4F49-9217-13DB81D5D44E}" type="sibTrans">
      <dgm:prSet/>
      <dgm:spPr/>
    </dgm:pt>
    <dgm:pt modelId="{B2FD22D9-A502-45AB-8999-EDC3CA6E63CF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/>
            <a:t>课程</a:t>
          </a:r>
          <a:r>
            <a:rPr lang="zh-CN" altLang="en-US" sz="2800" dirty="0"/>
            <a:t>建设</a:t>
          </a:r>
          <a:r>
            <a:rPr lang="zh-CN" altLang="en-US" sz="2800" dirty="0"/>
            <a:t/>
          </a:r>
          <a:endParaRPr lang="zh-CN" altLang="en-US" sz="2800" dirty="0"/>
        </a:p>
      </dgm:t>
    </dgm:pt>
    <dgm:pt modelId="{ED9D72A5-42EF-43D8-8E58-090A42F3DA1B}" cxnId="{8517BDA5-4B97-4502-8638-C0FC7109580D}" type="parTrans">
      <dgm:prSet/>
      <dgm:spPr/>
      <dgm:t>
        <a:bodyPr/>
        <a:lstStyle/>
        <a:p>
          <a:endParaRPr lang="zh-CN" altLang="en-US"/>
        </a:p>
      </dgm:t>
    </dgm:pt>
    <dgm:pt modelId="{3FE0EBE9-9F03-48E3-B6EB-907A71355E9B}" cxnId="{8517BDA5-4B97-4502-8638-C0FC7109580D}" type="sibTrans">
      <dgm:prSet/>
      <dgm:spPr/>
      <dgm:t>
        <a:bodyPr/>
        <a:lstStyle/>
        <a:p>
          <a:endParaRPr lang="zh-CN" altLang="en-US"/>
        </a:p>
      </dgm:t>
    </dgm:pt>
    <dgm:pt modelId="{62520709-1021-414E-BD04-D1A5292A3A92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产教</a:t>
          </a:r>
          <a:r>
            <a:rPr lang="zh-CN" altLang="en-US" sz="2400" dirty="0"/>
            <a:t>融合</a:t>
          </a:r>
          <a:r>
            <a:rPr lang="zh-CN" altLang="en-US" sz="2400" dirty="0"/>
            <a:t/>
          </a:r>
          <a:endParaRPr lang="zh-CN" altLang="en-US" sz="2400" dirty="0"/>
        </a:p>
      </dgm:t>
    </dgm:pt>
    <dgm:pt modelId="{351FF7FA-5B84-4A20-ACFA-8F47FEA53498}" cxnId="{5AFD5CDF-51DA-47E4-8AF4-68A3A2DE4270}" type="parTrans">
      <dgm:prSet/>
      <dgm:spPr/>
      <dgm:t>
        <a:bodyPr/>
        <a:lstStyle/>
        <a:p>
          <a:endParaRPr lang="zh-CN" altLang="en-US"/>
        </a:p>
      </dgm:t>
    </dgm:pt>
    <dgm:pt modelId="{C35A4BCB-15B3-4EEE-8AA1-32FF4C59882A}" cxnId="{5AFD5CDF-51DA-47E4-8AF4-68A3A2DE4270}" type="sibTrans">
      <dgm:prSet/>
      <dgm:spPr/>
      <dgm:t>
        <a:bodyPr/>
        <a:lstStyle/>
        <a:p>
          <a:endParaRPr lang="zh-CN" altLang="en-US"/>
        </a:p>
      </dgm:t>
    </dgm:pt>
    <dgm:pt modelId="{CC435A51-42E3-4651-85D2-921D2287F0F9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以</a:t>
          </a:r>
          <a:r>
            <a:rPr lang="zh-CN" altLang="en-US" sz="2400" dirty="0"/>
            <a:t>赛</a:t>
          </a:r>
          <a:r>
            <a:rPr lang="zh-CN" altLang="en-US" sz="2400" dirty="0"/>
            <a:t>促学</a:t>
          </a:r>
          <a:r>
            <a:rPr lang="zh-CN" altLang="en-US" sz="2400" dirty="0"/>
            <a:t/>
          </a:r>
          <a:endParaRPr lang="zh-CN" altLang="en-US" sz="2400" dirty="0"/>
        </a:p>
      </dgm:t>
    </dgm:pt>
    <dgm:pt modelId="{8E7D577C-9A43-4A97-A10D-955BDA6F90A0}" cxnId="{33A55FD9-9398-4947-A4EE-AF552BA2E4EA}" type="parTrans">
      <dgm:prSet/>
      <dgm:spPr/>
    </dgm:pt>
    <dgm:pt modelId="{54808AEA-70DC-4B14-9E02-272E3A5EBA4B}" cxnId="{33A55FD9-9398-4947-A4EE-AF552BA2E4EA}" type="sibTrans">
      <dgm:prSet/>
      <dgm:spPr/>
    </dgm:pt>
    <dgm:pt modelId="{ACEB8E86-D2B2-4693-BCD6-163A9ECDD56B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学</a:t>
          </a:r>
          <a:r>
            <a:rPr lang="zh-CN" altLang="en-US" sz="2400" dirty="0"/>
            <a:t>用</a:t>
          </a:r>
          <a:r>
            <a:rPr lang="zh-CN" altLang="en-US" sz="2400" dirty="0"/>
            <a:t>结合</a:t>
          </a:r>
          <a:endParaRPr lang="zh-CN" altLang="en-US" sz="2400" dirty="0"/>
        </a:p>
      </dgm:t>
    </dgm:pt>
    <dgm:pt modelId="{5FFBE269-F784-4C9A-9336-3B6FB7EE4514}" cxnId="{5C8FE7F8-5691-4243-9442-2A58F266D5EB}" type="parTrans">
      <dgm:prSet/>
      <dgm:spPr/>
    </dgm:pt>
    <dgm:pt modelId="{09773BC7-8A55-436E-827E-85327FC381F7}" cxnId="{5C8FE7F8-5691-4243-9442-2A58F266D5EB}" type="sibTrans">
      <dgm:prSet/>
      <dgm:spPr/>
    </dgm:pt>
    <dgm:pt modelId="{DCDA0067-217A-4B8E-AC05-E8FAB7FC7535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2400" dirty="0"/>
            <a:t>AI</a:t>
          </a:r>
          <a:r>
            <a:rPr lang="zh-CN" altLang="en-US" sz="2400" dirty="0"/>
            <a:t>赋能</a:t>
          </a:r>
          <a:r>
            <a:rPr lang="zh-CN" altLang="en-US" sz="2400" dirty="0"/>
            <a:t/>
          </a:r>
          <a:endParaRPr lang="zh-CN" altLang="en-US" sz="2400" dirty="0"/>
        </a:p>
      </dgm:t>
    </dgm:pt>
    <dgm:pt modelId="{C47FFFB0-DD48-43D5-A120-994955A067DD}" cxnId="{C25B88AA-D70E-4462-B680-094BDD6D9AF5}" type="parTrans">
      <dgm:prSet/>
      <dgm:spPr/>
    </dgm:pt>
    <dgm:pt modelId="{B45953C2-CC2D-4FF2-BEDA-432A89A32FDE}" cxnId="{C25B88AA-D70E-4462-B680-094BDD6D9AF5}" type="sibTrans">
      <dgm:prSet/>
      <dgm:spPr/>
    </dgm:pt>
    <dgm:pt modelId="{E27399D9-5F3E-4489-80AB-CCECD475BA63}" type="pres">
      <dgm:prSet presAssocID="{C6B3E26C-65CC-4103-8D54-7A16BAF57FA3}" presName="Name0" presStyleCnt="0">
        <dgm:presLayoutVars>
          <dgm:dir/>
          <dgm:animLvl val="lvl"/>
          <dgm:resizeHandles val="exact"/>
        </dgm:presLayoutVars>
      </dgm:prSet>
      <dgm:spPr/>
    </dgm:pt>
    <dgm:pt modelId="{63E41E0C-BF10-4090-BDB0-DE910B40F4D1}" type="pres">
      <dgm:prSet presAssocID="{17C5648B-88DC-45B0-A91E-64E4EA0F8EF6}" presName="composite" presStyleCnt="0"/>
      <dgm:spPr/>
    </dgm:pt>
    <dgm:pt modelId="{E719E720-6BD5-4F70-93E3-409CFD198842}" type="pres">
      <dgm:prSet presAssocID="{17C5648B-88DC-45B0-A91E-64E4EA0F8EF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AF7A40E-D844-4335-B73C-3D9898867389}" type="pres">
      <dgm:prSet presAssocID="{17C5648B-88DC-45B0-A91E-64E4EA0F8EF6}" presName="desTx" presStyleLbl="alignAccFollowNode1" presStyleIdx="0" presStyleCnt="3">
        <dgm:presLayoutVars>
          <dgm:bulletEnabled val="1"/>
        </dgm:presLayoutVars>
      </dgm:prSet>
      <dgm:spPr/>
    </dgm:pt>
    <dgm:pt modelId="{BBC13EA4-7342-4E54-AE59-823323C9F674}" type="pres">
      <dgm:prSet presAssocID="{8A91E737-94BE-4467-829E-168D537D9C07}" presName="space" presStyleCnt="0"/>
      <dgm:spPr/>
    </dgm:pt>
    <dgm:pt modelId="{4821D547-ADBF-48E2-A7DB-0FEA13873B2B}" type="pres">
      <dgm:prSet presAssocID="{63DD466F-D2B2-4E3C-999C-ACB7C7EDCB17}" presName="composite" presStyleCnt="0"/>
      <dgm:spPr/>
    </dgm:pt>
    <dgm:pt modelId="{721FF2BA-BC36-4B7A-A00C-4EDB17C6C583}" type="pres">
      <dgm:prSet presAssocID="{63DD466F-D2B2-4E3C-999C-ACB7C7EDCB1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B64D8BC-F106-40D7-B68E-BDE7A8B14C59}" type="pres">
      <dgm:prSet presAssocID="{63DD466F-D2B2-4E3C-999C-ACB7C7EDCB17}" presName="desTx" presStyleLbl="alignAccFollowNode1" presStyleIdx="1" presStyleCnt="3">
        <dgm:presLayoutVars>
          <dgm:bulletEnabled val="1"/>
        </dgm:presLayoutVars>
      </dgm:prSet>
      <dgm:spPr/>
    </dgm:pt>
    <dgm:pt modelId="{78F7DDC0-B480-4B4B-AA99-95D454378541}" type="pres">
      <dgm:prSet presAssocID="{DD32D0EF-0A48-49AA-8D9E-635803540594}" presName="space" presStyleCnt="0"/>
      <dgm:spPr/>
    </dgm:pt>
    <dgm:pt modelId="{E4FB4F84-F299-49C4-8C94-2160AE5E99C3}" type="pres">
      <dgm:prSet presAssocID="{B2FD22D9-A502-45AB-8999-EDC3CA6E63CF}" presName="composite" presStyleCnt="0"/>
      <dgm:spPr/>
    </dgm:pt>
    <dgm:pt modelId="{A7483A17-9146-4AAF-9A3B-AD975F5F278C}" type="pres">
      <dgm:prSet presAssocID="{B2FD22D9-A502-45AB-8999-EDC3CA6E63C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91FFC22-33D3-4AB1-A0E7-FCC1527693CC}" type="pres">
      <dgm:prSet presAssocID="{B2FD22D9-A502-45AB-8999-EDC3CA6E63C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F6FEBE4-FBF3-4886-8C70-78774CF1956C}" srcId="{C6B3E26C-65CC-4103-8D54-7A16BAF57FA3}" destId="{17C5648B-88DC-45B0-A91E-64E4EA0F8EF6}" srcOrd="0" destOrd="0" parTransId="{0074D2B5-35E3-4644-81EF-CF6892987724}" sibTransId="{8A91E737-94BE-4467-829E-168D537D9C07}"/>
    <dgm:cxn modelId="{4BA9A9C1-5466-4F1E-B0FB-B9B2CBF801BA}" srcId="{17C5648B-88DC-45B0-A91E-64E4EA0F8EF6}" destId="{319C3E39-CF1F-46B1-9759-74542DC80EFF}" srcOrd="0" destOrd="0" parTransId="{889B5CA7-AA91-4CD2-874E-74922B5CD5D9}" sibTransId="{AC55ABF9-6312-487E-8CAA-D9E01FEDC5CB}"/>
    <dgm:cxn modelId="{EFC5557C-F2BB-4A8C-BDAE-79D0CF3C861C}" srcId="{17C5648B-88DC-45B0-A91E-64E4EA0F8EF6}" destId="{FBE4BBCA-8C2A-4E25-9FD8-A6D6EF9B5D8F}" srcOrd="1" destOrd="0" parTransId="{E1C22CE1-0F15-47D9-816D-30D0803CCE7C}" sibTransId="{2FBFF28D-7957-4318-A771-19B743A9E1B6}"/>
    <dgm:cxn modelId="{959248D4-7AC9-4384-A6ED-86646C15AA82}" srcId="{17C5648B-88DC-45B0-A91E-64E4EA0F8EF6}" destId="{6543ECC8-B5EC-4C37-AD8A-506EA26C10D9}" srcOrd="2" destOrd="0" parTransId="{F918FEE9-D101-4289-B6A6-DB286EED714F}" sibTransId="{28591A21-98D5-478E-AC85-ABE19435CDA5}"/>
    <dgm:cxn modelId="{07AF44F1-A757-4A30-AB89-B89F4EA9B1B7}" srcId="{17C5648B-88DC-45B0-A91E-64E4EA0F8EF6}" destId="{5D0B1787-3A4D-4EDF-BCF4-20D11D69D3DB}" srcOrd="3" destOrd="0" parTransId="{4C9D9091-6760-4A09-83E2-DD4D9F63F8A3}" sibTransId="{FC3F3624-4D86-43F6-88AB-2472F768F8A0}"/>
    <dgm:cxn modelId="{68F378B3-457A-4F38-8CE7-12CBAE1A993E}" srcId="{17C5648B-88DC-45B0-A91E-64E4EA0F8EF6}" destId="{AE67C461-AB9B-4CDB-9D7F-8E2FC40BF2C9}" srcOrd="4" destOrd="0" parTransId="{2A27D22A-7EC3-46B2-AA99-9FF18FAB93F2}" sibTransId="{C0149FC5-0D4A-42A8-B660-3D8E5BBFBBDB}"/>
    <dgm:cxn modelId="{EA621E05-F130-4900-B8F6-E7ADB6144B93}" srcId="{17C5648B-88DC-45B0-A91E-64E4EA0F8EF6}" destId="{9A1B636D-4C03-4135-BD75-EEDEC26F2C72}" srcOrd="5" destOrd="0" parTransId="{C5AA75AF-B26E-4DC6-A491-9EE5609E22FF}" sibTransId="{ED25884E-32FB-4BC3-B1D7-AF395089D290}"/>
    <dgm:cxn modelId="{8A17C85D-34A3-4694-BDB2-94BB0E70902B}" srcId="{C6B3E26C-65CC-4103-8D54-7A16BAF57FA3}" destId="{63DD466F-D2B2-4E3C-999C-ACB7C7EDCB17}" srcOrd="1" destOrd="0" parTransId="{0B028494-A5B7-4D27-8F46-B7F423F1B68E}" sibTransId="{DD32D0EF-0A48-49AA-8D9E-635803540594}"/>
    <dgm:cxn modelId="{EBA1912D-2395-4B74-AE88-F7EB1AA53FCD}" srcId="{63DD466F-D2B2-4E3C-999C-ACB7C7EDCB17}" destId="{B85052BF-982B-42B8-9F0C-FBF3EB2465B6}" srcOrd="0" destOrd="1" parTransId="{34B95CED-63C0-4732-9378-055BA1186979}" sibTransId="{488D0288-8EB7-4952-9F7E-281B8608C2DF}"/>
    <dgm:cxn modelId="{EE4028D9-AFD3-48AF-9A57-EDDAC30F18F2}" srcId="{63DD466F-D2B2-4E3C-999C-ACB7C7EDCB17}" destId="{196BE74E-44D0-4055-A1F4-8B74091D7715}" srcOrd="1" destOrd="1" parTransId="{2820BE70-E0EA-4006-A8DB-70DD29703253}" sibTransId="{D30E74E2-C594-41B9-9F73-32237AB8091D}"/>
    <dgm:cxn modelId="{4EEFE286-D60A-419D-8741-9BA83035D4FB}" srcId="{63DD466F-D2B2-4E3C-999C-ACB7C7EDCB17}" destId="{FB8F0ADE-5BB3-4682-BA5F-01D19156BD8D}" srcOrd="2" destOrd="1" parTransId="{2CB6FA67-5A4B-4932-B591-F8AE536F13DE}" sibTransId="{48F78505-BA45-487B-A639-3A37035093ED}"/>
    <dgm:cxn modelId="{FCC5D8C0-6812-4F49-9217-13DB81D5D44E}" srcId="{63DD466F-D2B2-4E3C-999C-ACB7C7EDCB17}" destId="{7D6E981F-653E-4914-9E3E-64A25B7A0367}" srcOrd="3" destOrd="1" parTransId="{7768DA63-3701-4897-BAEC-E0D1455F9132}" sibTransId="{230CF555-2D12-4052-8B5E-384EFA2B5AF3}"/>
    <dgm:cxn modelId="{8517BDA5-4B97-4502-8638-C0FC7109580D}" srcId="{C6B3E26C-65CC-4103-8D54-7A16BAF57FA3}" destId="{B2FD22D9-A502-45AB-8999-EDC3CA6E63CF}" srcOrd="2" destOrd="0" parTransId="{ED9D72A5-42EF-43D8-8E58-090A42F3DA1B}" sibTransId="{3FE0EBE9-9F03-48E3-B6EB-907A71355E9B}"/>
    <dgm:cxn modelId="{5AFD5CDF-51DA-47E4-8AF4-68A3A2DE4270}" srcId="{B2FD22D9-A502-45AB-8999-EDC3CA6E63CF}" destId="{62520709-1021-414E-BD04-D1A5292A3A92}" srcOrd="0" destOrd="2" parTransId="{351FF7FA-5B84-4A20-ACFA-8F47FEA53498}" sibTransId="{C35A4BCB-15B3-4EEE-8AA1-32FF4C59882A}"/>
    <dgm:cxn modelId="{33A55FD9-9398-4947-A4EE-AF552BA2E4EA}" srcId="{B2FD22D9-A502-45AB-8999-EDC3CA6E63CF}" destId="{CC435A51-42E3-4651-85D2-921D2287F0F9}" srcOrd="1" destOrd="2" parTransId="{8E7D577C-9A43-4A97-A10D-955BDA6F90A0}" sibTransId="{54808AEA-70DC-4B14-9E02-272E3A5EBA4B}"/>
    <dgm:cxn modelId="{5C8FE7F8-5691-4243-9442-2A58F266D5EB}" srcId="{B2FD22D9-A502-45AB-8999-EDC3CA6E63CF}" destId="{ACEB8E86-D2B2-4693-BCD6-163A9ECDD56B}" srcOrd="2" destOrd="2" parTransId="{5FFBE269-F784-4C9A-9336-3B6FB7EE4514}" sibTransId="{09773BC7-8A55-436E-827E-85327FC381F7}"/>
    <dgm:cxn modelId="{C25B88AA-D70E-4462-B680-094BDD6D9AF5}" srcId="{B2FD22D9-A502-45AB-8999-EDC3CA6E63CF}" destId="{DCDA0067-217A-4B8E-AC05-E8FAB7FC7535}" srcOrd="3" destOrd="2" parTransId="{C47FFFB0-DD48-43D5-A120-994955A067DD}" sibTransId="{B45953C2-CC2D-4FF2-BEDA-432A89A32FDE}"/>
    <dgm:cxn modelId="{E6C22DF7-80D4-4234-AA3F-8237C6F26022}" type="presOf" srcId="{C6B3E26C-65CC-4103-8D54-7A16BAF57FA3}" destId="{E27399D9-5F3E-4489-80AB-CCECD475BA63}" srcOrd="0" destOrd="0" presId="urn:microsoft.com/office/officeart/2005/8/layout/hList1"/>
    <dgm:cxn modelId="{A52503FD-4E37-47CC-B3D6-7D47DE3344F6}" type="presParOf" srcId="{E27399D9-5F3E-4489-80AB-CCECD475BA63}" destId="{63E41E0C-BF10-4090-BDB0-DE910B40F4D1}" srcOrd="0" destOrd="0" presId="urn:microsoft.com/office/officeart/2005/8/layout/hList1"/>
    <dgm:cxn modelId="{55C5960C-ED97-4CE4-BD8E-9BF09EE253FC}" type="presParOf" srcId="{63E41E0C-BF10-4090-BDB0-DE910B40F4D1}" destId="{E719E720-6BD5-4F70-93E3-409CFD198842}" srcOrd="0" destOrd="0" presId="urn:microsoft.com/office/officeart/2005/8/layout/hList1"/>
    <dgm:cxn modelId="{44665CC1-CF17-429C-814D-D7C9359A05E8}" type="presOf" srcId="{17C5648B-88DC-45B0-A91E-64E4EA0F8EF6}" destId="{E719E720-6BD5-4F70-93E3-409CFD198842}" srcOrd="0" destOrd="0" presId="urn:microsoft.com/office/officeart/2005/8/layout/hList1"/>
    <dgm:cxn modelId="{1C0E8700-298D-4DDE-8A0B-3C1EE97C05DB}" type="presParOf" srcId="{63E41E0C-BF10-4090-BDB0-DE910B40F4D1}" destId="{3AF7A40E-D844-4335-B73C-3D9898867389}" srcOrd="1" destOrd="0" presId="urn:microsoft.com/office/officeart/2005/8/layout/hList1"/>
    <dgm:cxn modelId="{E258A3B6-F78F-49A8-B4E3-FDB0AA83CE8C}" type="presOf" srcId="{319C3E39-CF1F-46B1-9759-74542DC80EFF}" destId="{3AF7A40E-D844-4335-B73C-3D9898867389}" srcOrd="0" destOrd="0" presId="urn:microsoft.com/office/officeart/2005/8/layout/hList1"/>
    <dgm:cxn modelId="{8EAB9D7A-216D-4C73-A4A2-B6E19A6022C8}" type="presOf" srcId="{FBE4BBCA-8C2A-4E25-9FD8-A6D6EF9B5D8F}" destId="{3AF7A40E-D844-4335-B73C-3D9898867389}" srcOrd="0" destOrd="1" presId="urn:microsoft.com/office/officeart/2005/8/layout/hList1"/>
    <dgm:cxn modelId="{1DF13B90-5DE2-4B38-8EE5-536C72495CB4}" type="presOf" srcId="{6543ECC8-B5EC-4C37-AD8A-506EA26C10D9}" destId="{3AF7A40E-D844-4335-B73C-3D9898867389}" srcOrd="0" destOrd="2" presId="urn:microsoft.com/office/officeart/2005/8/layout/hList1"/>
    <dgm:cxn modelId="{84FC6025-E92F-4ACA-BA89-2440163B9168}" type="presOf" srcId="{5D0B1787-3A4D-4EDF-BCF4-20D11D69D3DB}" destId="{3AF7A40E-D844-4335-B73C-3D9898867389}" srcOrd="0" destOrd="3" presId="urn:microsoft.com/office/officeart/2005/8/layout/hList1"/>
    <dgm:cxn modelId="{2580293B-F1AB-4F43-A676-7BA2F57AB0B3}" type="presOf" srcId="{AE67C461-AB9B-4CDB-9D7F-8E2FC40BF2C9}" destId="{3AF7A40E-D844-4335-B73C-3D9898867389}" srcOrd="0" destOrd="4" presId="urn:microsoft.com/office/officeart/2005/8/layout/hList1"/>
    <dgm:cxn modelId="{E5F8FF93-B859-4215-B469-5CA912AD909B}" type="presOf" srcId="{9A1B636D-4C03-4135-BD75-EEDEC26F2C72}" destId="{3AF7A40E-D844-4335-B73C-3D9898867389}" srcOrd="0" destOrd="5" presId="urn:microsoft.com/office/officeart/2005/8/layout/hList1"/>
    <dgm:cxn modelId="{B0B2C954-D03F-4883-8626-2CAEF5E84DD9}" type="presParOf" srcId="{E27399D9-5F3E-4489-80AB-CCECD475BA63}" destId="{BBC13EA4-7342-4E54-AE59-823323C9F674}" srcOrd="1" destOrd="0" presId="urn:microsoft.com/office/officeart/2005/8/layout/hList1"/>
    <dgm:cxn modelId="{6C9EE594-FD65-4C50-BE51-A8A54459B640}" type="presParOf" srcId="{E27399D9-5F3E-4489-80AB-CCECD475BA63}" destId="{4821D547-ADBF-48E2-A7DB-0FEA13873B2B}" srcOrd="2" destOrd="0" presId="urn:microsoft.com/office/officeart/2005/8/layout/hList1"/>
    <dgm:cxn modelId="{589D482F-21AB-4BCA-8D3D-C61C5FFCAD02}" type="presParOf" srcId="{4821D547-ADBF-48E2-A7DB-0FEA13873B2B}" destId="{721FF2BA-BC36-4B7A-A00C-4EDB17C6C583}" srcOrd="0" destOrd="2" presId="urn:microsoft.com/office/officeart/2005/8/layout/hList1"/>
    <dgm:cxn modelId="{C1BD33D8-FD81-4FEA-A68F-3A06A3A278DD}" type="presOf" srcId="{63DD466F-D2B2-4E3C-999C-ACB7C7EDCB17}" destId="{721FF2BA-BC36-4B7A-A00C-4EDB17C6C583}" srcOrd="0" destOrd="0" presId="urn:microsoft.com/office/officeart/2005/8/layout/hList1"/>
    <dgm:cxn modelId="{77C5B6F6-ACDF-40DE-A7FB-6F7D52966F9E}" type="presParOf" srcId="{4821D547-ADBF-48E2-A7DB-0FEA13873B2B}" destId="{BB64D8BC-F106-40D7-B68E-BDE7A8B14C59}" srcOrd="1" destOrd="2" presId="urn:microsoft.com/office/officeart/2005/8/layout/hList1"/>
    <dgm:cxn modelId="{F4A4E135-0706-4EB2-811E-16AD60EBB113}" type="presOf" srcId="{B85052BF-982B-42B8-9F0C-FBF3EB2465B6}" destId="{BB64D8BC-F106-40D7-B68E-BDE7A8B14C59}" srcOrd="0" destOrd="0" presId="urn:microsoft.com/office/officeart/2005/8/layout/hList1"/>
    <dgm:cxn modelId="{C9D5119B-1FA6-48E3-8542-3537FB1CCF73}" type="presOf" srcId="{196BE74E-44D0-4055-A1F4-8B74091D7715}" destId="{BB64D8BC-F106-40D7-B68E-BDE7A8B14C59}" srcOrd="0" destOrd="1" presId="urn:microsoft.com/office/officeart/2005/8/layout/hList1"/>
    <dgm:cxn modelId="{2C543920-AE10-45D7-96E0-F666A463E8BF}" type="presOf" srcId="{FB8F0ADE-5BB3-4682-BA5F-01D19156BD8D}" destId="{BB64D8BC-F106-40D7-B68E-BDE7A8B14C59}" srcOrd="0" destOrd="2" presId="urn:microsoft.com/office/officeart/2005/8/layout/hList1"/>
    <dgm:cxn modelId="{C699F510-E5A4-440E-945C-937F387C9A83}" type="presOf" srcId="{7D6E981F-653E-4914-9E3E-64A25B7A0367}" destId="{BB64D8BC-F106-40D7-B68E-BDE7A8B14C59}" srcOrd="0" destOrd="3" presId="urn:microsoft.com/office/officeart/2005/8/layout/hList1"/>
    <dgm:cxn modelId="{611E9218-3B1E-4127-9EBA-587D3CB5CDE5}" type="presParOf" srcId="{E27399D9-5F3E-4489-80AB-CCECD475BA63}" destId="{78F7DDC0-B480-4B4B-AA99-95D454378541}" srcOrd="3" destOrd="0" presId="urn:microsoft.com/office/officeart/2005/8/layout/hList1"/>
    <dgm:cxn modelId="{35981028-DEF2-49BD-86FF-A9F04AFBA864}" type="presParOf" srcId="{E27399D9-5F3E-4489-80AB-CCECD475BA63}" destId="{E4FB4F84-F299-49C4-8C94-2160AE5E99C3}" srcOrd="4" destOrd="0" presId="urn:microsoft.com/office/officeart/2005/8/layout/hList1"/>
    <dgm:cxn modelId="{3FA4D1E1-0054-430F-B635-4A4702DF986D}" type="presParOf" srcId="{E4FB4F84-F299-49C4-8C94-2160AE5E99C3}" destId="{A7483A17-9146-4AAF-9A3B-AD975F5F278C}" srcOrd="0" destOrd="4" presId="urn:microsoft.com/office/officeart/2005/8/layout/hList1"/>
    <dgm:cxn modelId="{97FB77FA-011A-4DBE-A63D-AE6DC19563BD}" type="presOf" srcId="{B2FD22D9-A502-45AB-8999-EDC3CA6E63CF}" destId="{A7483A17-9146-4AAF-9A3B-AD975F5F278C}" srcOrd="0" destOrd="0" presId="urn:microsoft.com/office/officeart/2005/8/layout/hList1"/>
    <dgm:cxn modelId="{9DE69188-BD59-4888-80FB-94C3635A18FC}" type="presParOf" srcId="{E4FB4F84-F299-49C4-8C94-2160AE5E99C3}" destId="{891FFC22-33D3-4AB1-A0E7-FCC1527693CC}" srcOrd="1" destOrd="4" presId="urn:microsoft.com/office/officeart/2005/8/layout/hList1"/>
    <dgm:cxn modelId="{E043FA8E-AAF5-413D-A8F7-C29C2E2AAAA1}" type="presOf" srcId="{62520709-1021-414E-BD04-D1A5292A3A92}" destId="{891FFC22-33D3-4AB1-A0E7-FCC1527693CC}" srcOrd="0" destOrd="0" presId="urn:microsoft.com/office/officeart/2005/8/layout/hList1"/>
    <dgm:cxn modelId="{6B298171-0D57-4FF7-BBD3-C28FE80E7946}" type="presOf" srcId="{CC435A51-42E3-4651-85D2-921D2287F0F9}" destId="{891FFC22-33D3-4AB1-A0E7-FCC1527693CC}" srcOrd="0" destOrd="1" presId="urn:microsoft.com/office/officeart/2005/8/layout/hList1"/>
    <dgm:cxn modelId="{089EBB33-DB2A-4A84-9E52-8C7F737F9948}" type="presOf" srcId="{ACEB8E86-D2B2-4693-BCD6-163A9ECDD56B}" destId="{891FFC22-33D3-4AB1-A0E7-FCC1527693CC}" srcOrd="0" destOrd="2" presId="urn:microsoft.com/office/officeart/2005/8/layout/hList1"/>
    <dgm:cxn modelId="{13B0BEA6-0E3E-4BEF-9528-BAE82E55971B}" type="presOf" srcId="{DCDA0067-217A-4B8E-AC05-E8FAB7FC7535}" destId="{891FFC22-33D3-4AB1-A0E7-FCC1527693CC}" srcOrd="0" destOrd="3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330180" cy="6386195"/>
        <a:chOff x="0" y="0"/>
        <a:chExt cx="10330180" cy="6386195"/>
      </a:xfrm>
    </dsp:grpSpPr>
    <dsp:sp modelId="{E719E720-6BD5-4F70-93E3-409CFD198842}">
      <dsp:nvSpPr>
        <dsp:cNvPr id="3" name="矩形 2"/>
        <dsp:cNvSpPr/>
      </dsp:nvSpPr>
      <dsp:spPr bwMode="white">
        <a:xfrm>
          <a:off x="0" y="1135808"/>
          <a:ext cx="3149445" cy="1259778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99136" tIns="113792" rIns="199136" bIns="113792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/>
            <a:t>拓展</a:t>
          </a:r>
          <a:r>
            <a:rPr lang="zh-CN" altLang="en-US" sz="2800" dirty="0"/>
            <a:t>跨</a:t>
          </a:r>
          <a:r>
            <a:rPr lang="zh-CN" altLang="en-US" sz="2800" dirty="0"/>
            <a:t>学科</a:t>
          </a:r>
          <a:r>
            <a:rPr lang="zh-CN" altLang="en-US" sz="2800" dirty="0"/>
            <a:t>课程</a:t>
          </a:r>
          <a:endParaRPr lang="zh-CN" altLang="en-US" sz="2800" dirty="0"/>
        </a:p>
      </dsp:txBody>
      <dsp:txXfrm>
        <a:off x="0" y="1135808"/>
        <a:ext cx="3149445" cy="1259778"/>
      </dsp:txXfrm>
    </dsp:sp>
    <dsp:sp modelId="{3AF7A40E-D844-4335-B73C-3D9898867389}">
      <dsp:nvSpPr>
        <dsp:cNvPr id="4" name="矩形 3"/>
        <dsp:cNvSpPr/>
      </dsp:nvSpPr>
      <dsp:spPr bwMode="white">
        <a:xfrm>
          <a:off x="0" y="2395587"/>
          <a:ext cx="3149445" cy="2854800"/>
        </a:xfrm>
        <a:prstGeom prst="rect">
          <a:avLst/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vert="horz" wrap="square" lIns="128016" tIns="128016" rIns="170688" bIns="192024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dirty="0">
              <a:solidFill>
                <a:schemeClr val="dk1"/>
              </a:solidFill>
            </a:rPr>
            <a:t>专业</a:t>
          </a:r>
          <a:r>
            <a:rPr lang="zh-CN" altLang="en-US" sz="2400" dirty="0">
              <a:solidFill>
                <a:schemeClr val="dk1"/>
              </a:solidFill>
            </a:rPr>
            <a:t>必修</a:t>
          </a:r>
          <a:endParaRPr lang="zh-CN" altLang="en-US" sz="2400" dirty="0">
            <a:solidFill>
              <a:schemeClr val="dk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u="heavy" dirty="0">
              <a:solidFill>
                <a:schemeClr val="dk1"/>
              </a:solidFill>
            </a:rPr>
            <a:t>国际</a:t>
          </a:r>
          <a:r>
            <a:rPr lang="zh-CN" altLang="en-US" sz="1800" u="heavy" dirty="0">
              <a:solidFill>
                <a:schemeClr val="dk1"/>
              </a:solidFill>
            </a:rPr>
            <a:t>商务</a:t>
          </a:r>
          <a:r>
            <a:rPr lang="zh-CN" altLang="en-US" sz="1800" u="heavy" dirty="0">
              <a:solidFill>
                <a:schemeClr val="dk1"/>
              </a:solidFill>
            </a:rPr>
            <a:t>谈判</a:t>
          </a:r>
          <a:r>
            <a:rPr lang="zh-CN" altLang="en-US" sz="1800" u="heavy" dirty="0">
              <a:solidFill>
                <a:schemeClr val="dk1"/>
              </a:solidFill>
            </a:rPr>
            <a:t>、</a:t>
          </a:r>
          <a:r>
            <a:rPr lang="zh-CN" altLang="en-US" sz="1800" u="heavy" dirty="0">
              <a:solidFill>
                <a:schemeClr val="dk1"/>
              </a:solidFill>
            </a:rPr>
            <a:t>跨境</a:t>
          </a:r>
          <a:r>
            <a:rPr lang="zh-CN" altLang="en-US" sz="1800" u="heavy" dirty="0">
              <a:solidFill>
                <a:schemeClr val="dk1"/>
              </a:solidFill>
            </a:rPr>
            <a:t>电商、</a:t>
          </a:r>
          <a:r>
            <a:rPr lang="zh-CN" altLang="en-US" sz="1800" u="heavy" dirty="0">
              <a:solidFill>
                <a:schemeClr val="dk1"/>
              </a:solidFill>
            </a:rPr>
            <a:t>国际贸易</a:t>
          </a:r>
          <a:r>
            <a:rPr lang="zh-CN" altLang="en-US" sz="1800" u="heavy" dirty="0">
              <a:solidFill>
                <a:schemeClr val="dk1"/>
              </a:solidFill>
            </a:rPr>
            <a:t>实务、</a:t>
          </a:r>
          <a:r>
            <a:rPr lang="zh-CN" altLang="en-US" sz="1800" u="heavy" dirty="0">
              <a:solidFill>
                <a:schemeClr val="dk1"/>
              </a:solidFill>
            </a:rPr>
            <a:t>国际</a:t>
          </a:r>
          <a:r>
            <a:rPr lang="zh-CN" altLang="en-US" sz="1800" u="heavy" dirty="0">
              <a:solidFill>
                <a:schemeClr val="dk1"/>
              </a:solidFill>
            </a:rPr>
            <a:t>商法</a:t>
          </a:r>
          <a:r>
            <a:rPr lang="zh-CN" altLang="en-US" sz="1800" u="heavy" dirty="0">
              <a:solidFill>
                <a:schemeClr val="dk1"/>
              </a:solidFill>
            </a:rPr>
            <a:t>导论</a:t>
          </a:r>
          <a:r>
            <a:rPr lang="zh-CN" altLang="en-US" sz="1800" u="heavy" dirty="0">
              <a:solidFill>
                <a:schemeClr val="dk1"/>
              </a:solidFill>
            </a:rPr>
            <a:t>等</a:t>
          </a:r>
          <a:endParaRPr lang="zh-CN" altLang="en-US" sz="2400" dirty="0">
            <a:solidFill>
              <a:schemeClr val="dk1"/>
            </a:solidFill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dirty="0">
              <a:solidFill>
                <a:schemeClr val="dk1"/>
              </a:solidFill>
            </a:rPr>
            <a:t>专业</a:t>
          </a:r>
          <a:r>
            <a:rPr lang="zh-CN" altLang="en-US" sz="2400" dirty="0">
              <a:solidFill>
                <a:schemeClr val="dk1"/>
              </a:solidFill>
            </a:rPr>
            <a:t>选修</a:t>
          </a:r>
          <a:endParaRPr lang="zh-CN" altLang="en-US" sz="2400" dirty="0">
            <a:solidFill>
              <a:schemeClr val="dk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u="sng" dirty="0">
              <a:solidFill>
                <a:schemeClr val="dk1"/>
              </a:solidFill>
            </a:rPr>
            <a:t>经济</a:t>
          </a:r>
          <a:r>
            <a:rPr lang="zh-CN" altLang="en-US" sz="1800" u="sng" dirty="0">
              <a:solidFill>
                <a:schemeClr val="dk1"/>
              </a:solidFill>
            </a:rPr>
            <a:t>学</a:t>
          </a:r>
          <a:r>
            <a:rPr lang="zh-CN" altLang="en-US" sz="1800" u="sng" dirty="0">
              <a:solidFill>
                <a:schemeClr val="dk1"/>
              </a:solidFill>
            </a:rPr>
            <a:t>原理、</a:t>
          </a:r>
          <a:r>
            <a:rPr lang="zh-CN" altLang="en-US" sz="1800" u="sng" dirty="0">
              <a:solidFill>
                <a:schemeClr val="dk1"/>
              </a:solidFill>
            </a:rPr>
            <a:t>会计学</a:t>
          </a:r>
          <a:r>
            <a:rPr lang="zh-CN" altLang="en-US" sz="1800" u="sng" dirty="0">
              <a:solidFill>
                <a:schemeClr val="dk1"/>
              </a:solidFill>
            </a:rPr>
            <a:t>原理、</a:t>
          </a:r>
          <a:r>
            <a:rPr lang="zh-CN" altLang="en-US" sz="1800" u="sng" dirty="0">
              <a:solidFill>
                <a:schemeClr val="dk1"/>
              </a:solidFill>
            </a:rPr>
            <a:t>世界</a:t>
          </a:r>
          <a:r>
            <a:rPr lang="zh-CN" altLang="en-US" sz="1800" u="sng" dirty="0">
              <a:solidFill>
                <a:schemeClr val="dk1"/>
              </a:solidFill>
            </a:rPr>
            <a:t>经济</a:t>
          </a:r>
          <a:r>
            <a:rPr lang="zh-CN" altLang="en-US" sz="1800" u="sng" dirty="0">
              <a:solidFill>
                <a:schemeClr val="dk1"/>
              </a:solidFill>
            </a:rPr>
            <a:t>概论、</a:t>
          </a:r>
          <a:r>
            <a:rPr lang="zh-CN" altLang="en-US" sz="1800" u="sng" dirty="0">
              <a:solidFill>
                <a:schemeClr val="dk1"/>
              </a:solidFill>
            </a:rPr>
            <a:t>国际</a:t>
          </a:r>
          <a:r>
            <a:rPr lang="zh-CN" altLang="en-US" sz="1800" u="sng" dirty="0">
              <a:solidFill>
                <a:schemeClr val="dk1"/>
              </a:solidFill>
            </a:rPr>
            <a:t>营销、</a:t>
          </a:r>
          <a:r>
            <a:rPr lang="zh-CN" altLang="en-US" sz="1800" u="sng" dirty="0">
              <a:solidFill>
                <a:schemeClr val="dk1"/>
              </a:solidFill>
            </a:rPr>
            <a:t>管理学</a:t>
          </a:r>
          <a:endParaRPr lang="zh-CN" altLang="en-US" sz="1800" u="sng" dirty="0">
            <a:solidFill>
              <a:schemeClr val="dk1"/>
            </a:solidFill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dirty="0">
              <a:solidFill>
                <a:schemeClr val="dk1"/>
              </a:solidFill>
            </a:rPr>
            <a:t>通识</a:t>
          </a:r>
          <a:r>
            <a:rPr lang="zh-CN" altLang="en-US" sz="2400" dirty="0">
              <a:solidFill>
                <a:schemeClr val="dk1"/>
              </a:solidFill>
            </a:rPr>
            <a:t>课程</a:t>
          </a:r>
          <a:endParaRPr lang="zh-CN" altLang="en-US" sz="2400" dirty="0">
            <a:solidFill>
              <a:schemeClr val="dk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u="sng" dirty="0">
              <a:solidFill>
                <a:schemeClr val="dk1"/>
              </a:solidFill>
            </a:rPr>
            <a:t>哲学</a:t>
          </a:r>
          <a:r>
            <a:rPr lang="zh-CN" altLang="en-US" sz="1800" u="sng" dirty="0">
              <a:solidFill>
                <a:schemeClr val="dk1"/>
              </a:solidFill>
            </a:rPr>
            <a:t>与</a:t>
          </a:r>
          <a:r>
            <a:rPr lang="zh-CN" altLang="en-US" sz="1800" u="sng" dirty="0">
              <a:solidFill>
                <a:schemeClr val="dk1"/>
              </a:solidFill>
            </a:rPr>
            <a:t>社会、</a:t>
          </a:r>
          <a:r>
            <a:rPr lang="zh-CN" altLang="en-US" sz="1800" u="sng" dirty="0">
              <a:solidFill>
                <a:schemeClr val="dk1"/>
              </a:solidFill>
            </a:rPr>
            <a:t>艺术</a:t>
          </a:r>
          <a:r>
            <a:rPr lang="zh-CN" altLang="en-US" sz="1800" u="sng" dirty="0">
              <a:solidFill>
                <a:schemeClr val="dk1"/>
              </a:solidFill>
            </a:rPr>
            <a:t>与</a:t>
          </a:r>
          <a:r>
            <a:rPr lang="zh-CN" altLang="en-US" sz="1800" u="sng" dirty="0">
              <a:solidFill>
                <a:schemeClr val="dk1"/>
              </a:solidFill>
            </a:rPr>
            <a:t>审美、</a:t>
          </a:r>
          <a:r>
            <a:rPr lang="zh-CN" altLang="en-US" sz="1800" u="sng" dirty="0">
              <a:solidFill>
                <a:schemeClr val="dk1"/>
              </a:solidFill>
            </a:rPr>
            <a:t>批判性</a:t>
          </a:r>
          <a:r>
            <a:rPr lang="zh-CN" altLang="en-US" sz="1800" u="sng" dirty="0">
              <a:solidFill>
                <a:schemeClr val="dk1"/>
              </a:solidFill>
            </a:rPr>
            <a:t>思维、</a:t>
          </a:r>
          <a:r>
            <a:rPr lang="zh-CN" altLang="en-US" sz="1800" u="sng" dirty="0">
              <a:solidFill>
                <a:schemeClr val="dk1"/>
              </a:solidFill>
            </a:rPr>
            <a:t>人工智能</a:t>
          </a:r>
          <a:r>
            <a:rPr lang="zh-CN" altLang="en-US" sz="1800" u="sng" dirty="0">
              <a:solidFill>
                <a:schemeClr val="dk1"/>
              </a:solidFill>
            </a:rPr>
            <a:t>与</a:t>
          </a:r>
          <a:r>
            <a:rPr lang="zh-CN" altLang="en-US" sz="1800" u="sng" dirty="0">
              <a:solidFill>
                <a:schemeClr val="dk1"/>
              </a:solidFill>
            </a:rPr>
            <a:t>科学</a:t>
          </a:r>
          <a:r>
            <a:rPr lang="zh-CN" altLang="en-US" sz="1800" u="sng" dirty="0">
              <a:solidFill>
                <a:schemeClr val="dk1"/>
              </a:solidFill>
            </a:rPr>
            <a:t>探索</a:t>
          </a:r>
          <a:r>
            <a:rPr lang="zh-CN" altLang="en-US" sz="1800" u="sng" dirty="0">
              <a:solidFill>
                <a:schemeClr val="dk1"/>
              </a:solidFill>
            </a:rPr>
            <a:t>等</a:t>
          </a:r>
          <a:endParaRPr lang="zh-CN" altLang="en-US" sz="1800" u="sng" dirty="0">
            <a:solidFill>
              <a:schemeClr val="dk1"/>
            </a:solidFill>
          </a:endParaRPr>
        </a:p>
      </dsp:txBody>
      <dsp:txXfrm>
        <a:off x="0" y="2395587"/>
        <a:ext cx="3149445" cy="2854800"/>
      </dsp:txXfrm>
    </dsp:sp>
    <dsp:sp modelId="{721FF2BA-BC36-4B7A-A00C-4EDB17C6C583}">
      <dsp:nvSpPr>
        <dsp:cNvPr id="5" name="矩形 4"/>
        <dsp:cNvSpPr/>
      </dsp:nvSpPr>
      <dsp:spPr bwMode="white">
        <a:xfrm>
          <a:off x="3590367" y="1135808"/>
          <a:ext cx="3149445" cy="1259778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99136" tIns="113792" rIns="199136" bIns="113792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/>
            <a:t>深化</a:t>
          </a:r>
          <a:r>
            <a:rPr lang="zh-CN" altLang="en-US" sz="2800" dirty="0"/>
            <a:t>专业</a:t>
          </a:r>
          <a:r>
            <a:rPr lang="zh-CN" altLang="en-US" sz="2800" dirty="0"/>
            <a:t>课程</a:t>
          </a:r>
          <a:endParaRPr lang="zh-CN" altLang="en-US" sz="2800" dirty="0"/>
        </a:p>
      </dsp:txBody>
      <dsp:txXfrm>
        <a:off x="3590367" y="1135808"/>
        <a:ext cx="3149445" cy="1259778"/>
      </dsp:txXfrm>
    </dsp:sp>
    <dsp:sp modelId="{BB64D8BC-F106-40D7-B68E-BDE7A8B14C59}">
      <dsp:nvSpPr>
        <dsp:cNvPr id="6" name="矩形 5"/>
        <dsp:cNvSpPr/>
      </dsp:nvSpPr>
      <dsp:spPr bwMode="white">
        <a:xfrm>
          <a:off x="3590367" y="2395587"/>
          <a:ext cx="3149445" cy="2854800"/>
        </a:xfrm>
        <a:prstGeom prst="rect">
          <a:avLst/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vert="horz" wrap="square" lIns="128016" tIns="128016" rIns="170688" bIns="192024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dirty="0">
              <a:solidFill>
                <a:schemeClr val="dk1"/>
              </a:solidFill>
            </a:rPr>
            <a:t>专业</a:t>
          </a:r>
          <a:r>
            <a:rPr lang="zh-CN" altLang="en-US" sz="2400" dirty="0">
              <a:solidFill>
                <a:schemeClr val="dk1"/>
              </a:solidFill>
            </a:rPr>
            <a:t>核心</a:t>
          </a:r>
          <a:endParaRPr lang="zh-CN" altLang="en-US" sz="2400" dirty="0">
            <a:solidFill>
              <a:schemeClr val="dk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u="sng" dirty="0">
              <a:solidFill>
                <a:schemeClr val="dk1"/>
              </a:solidFill>
            </a:rPr>
            <a:t>跨文化</a:t>
          </a:r>
          <a:r>
            <a:rPr lang="zh-CN" altLang="en-US" sz="1800" u="sng" dirty="0">
              <a:solidFill>
                <a:schemeClr val="dk1"/>
              </a:solidFill>
            </a:rPr>
            <a:t>商务</a:t>
          </a:r>
          <a:r>
            <a:rPr lang="zh-CN" altLang="en-US" sz="1800" u="sng" dirty="0">
              <a:solidFill>
                <a:schemeClr val="dk1"/>
              </a:solidFill>
            </a:rPr>
            <a:t>沟通、</a:t>
          </a:r>
          <a:r>
            <a:rPr lang="zh-CN" altLang="en-US" sz="1800" u="sng" dirty="0">
              <a:solidFill>
                <a:schemeClr val="dk1"/>
              </a:solidFill>
            </a:rPr>
            <a:t>英语</a:t>
          </a:r>
          <a:r>
            <a:rPr lang="zh-CN" altLang="en-US" sz="1800" u="sng" dirty="0">
              <a:solidFill>
                <a:schemeClr val="dk1"/>
              </a:solidFill>
            </a:rPr>
            <a:t>思辨</a:t>
          </a:r>
          <a:r>
            <a:rPr lang="zh-CN" altLang="en-US" sz="1800" u="sng" dirty="0">
              <a:solidFill>
                <a:schemeClr val="dk1"/>
              </a:solidFill>
            </a:rPr>
            <a:t>写作、</a:t>
          </a:r>
          <a:r>
            <a:rPr lang="zh-CN" altLang="en-US" sz="1800" u="sng" dirty="0">
              <a:solidFill>
                <a:schemeClr val="dk1"/>
              </a:solidFill>
            </a:rPr>
            <a:t>商务</a:t>
          </a:r>
          <a:r>
            <a:rPr lang="zh-CN" altLang="en-US" sz="1800" u="sng" dirty="0">
              <a:solidFill>
                <a:schemeClr val="dk1"/>
              </a:solidFill>
            </a:rPr>
            <a:t>翻译、（</a:t>
          </a:r>
          <a:r>
            <a:rPr lang="zh-CN" altLang="en-US" sz="1800" u="sng" dirty="0">
              <a:solidFill>
                <a:schemeClr val="dk1"/>
              </a:solidFill>
            </a:rPr>
            <a:t>理解</a:t>
          </a:r>
          <a:r>
            <a:rPr lang="zh-CN" altLang="en-US" sz="1800" u="sng" dirty="0">
              <a:solidFill>
                <a:schemeClr val="dk1"/>
              </a:solidFill>
            </a:rPr>
            <a:t>当代</a:t>
          </a:r>
          <a:r>
            <a:rPr lang="zh-CN" altLang="en-US" sz="1800" u="sng" dirty="0">
              <a:solidFill>
                <a:schemeClr val="dk1"/>
              </a:solidFill>
            </a:rPr>
            <a:t>中国</a:t>
          </a:r>
          <a:r>
            <a:rPr lang="zh-CN" altLang="en-US" sz="1800" u="sng" dirty="0">
              <a:solidFill>
                <a:schemeClr val="dk1"/>
              </a:solidFill>
            </a:rPr>
            <a:t>）</a:t>
          </a:r>
          <a:r>
            <a:rPr lang="zh-CN" altLang="en-US" sz="1800" u="sng" dirty="0">
              <a:solidFill>
                <a:schemeClr val="dk1"/>
              </a:solidFill>
            </a:rPr>
            <a:t>英语</a:t>
          </a:r>
          <a:r>
            <a:rPr lang="zh-CN" altLang="en-US" sz="1800" u="sng" dirty="0">
              <a:solidFill>
                <a:schemeClr val="dk1"/>
              </a:solidFill>
            </a:rPr>
            <a:t>演讲</a:t>
          </a:r>
          <a:r>
            <a:rPr lang="zh-CN" altLang="en-US" sz="1800" u="sng" dirty="0">
              <a:solidFill>
                <a:schemeClr val="dk1"/>
              </a:solidFill>
            </a:rPr>
            <a:t>与</a:t>
          </a:r>
          <a:r>
            <a:rPr lang="zh-CN" altLang="en-US" sz="1800" u="sng" dirty="0">
              <a:solidFill>
                <a:schemeClr val="dk1"/>
              </a:solidFill>
            </a:rPr>
            <a:t>辩论、</a:t>
          </a:r>
          <a:r>
            <a:rPr lang="zh-CN" altLang="en-US" sz="1800" u="sng" dirty="0">
              <a:solidFill>
                <a:schemeClr val="dk1"/>
              </a:solidFill>
            </a:rPr>
            <a:t>汉英</a:t>
          </a:r>
          <a:r>
            <a:rPr lang="zh-CN" altLang="en-US" sz="1800" u="sng" dirty="0">
              <a:solidFill>
                <a:schemeClr val="dk1"/>
              </a:solidFill>
            </a:rPr>
            <a:t>笔译</a:t>
          </a:r>
          <a:endParaRPr lang="zh-CN" altLang="en-US" sz="1800" dirty="0">
            <a:solidFill>
              <a:schemeClr val="dk1"/>
            </a:solidFill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dirty="0">
              <a:solidFill>
                <a:schemeClr val="dk1"/>
              </a:solidFill>
            </a:rPr>
            <a:t>专业</a:t>
          </a:r>
          <a:r>
            <a:rPr lang="zh-CN" altLang="en-US" sz="2400" dirty="0">
              <a:solidFill>
                <a:schemeClr val="dk1"/>
              </a:solidFill>
            </a:rPr>
            <a:t>选修</a:t>
          </a:r>
          <a:endParaRPr lang="zh-CN" altLang="en-US" sz="2400" dirty="0">
            <a:solidFill>
              <a:schemeClr val="dk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u="sng" dirty="0">
              <a:solidFill>
                <a:schemeClr val="dk1"/>
              </a:solidFill>
            </a:rPr>
            <a:t>中国</a:t>
          </a:r>
          <a:r>
            <a:rPr lang="zh-CN" altLang="en-US" sz="1800" u="sng" dirty="0">
              <a:solidFill>
                <a:schemeClr val="dk1"/>
              </a:solidFill>
            </a:rPr>
            <a:t>文化</a:t>
          </a:r>
          <a:r>
            <a:rPr lang="zh-CN" altLang="en-US" sz="1800" u="sng" dirty="0">
              <a:solidFill>
                <a:schemeClr val="dk1"/>
              </a:solidFill>
            </a:rPr>
            <a:t>概要</a:t>
          </a:r>
          <a:r>
            <a:rPr lang="zh-CN" altLang="en-US" sz="1800" u="sng" dirty="0">
              <a:solidFill>
                <a:schemeClr val="dk1"/>
              </a:solidFill>
            </a:rPr>
            <a:t>、</a:t>
          </a:r>
          <a:r>
            <a:rPr lang="zh-CN" altLang="en-US" sz="1800" u="sng" dirty="0">
              <a:solidFill>
                <a:schemeClr val="dk1"/>
              </a:solidFill>
            </a:rPr>
            <a:t>西方</a:t>
          </a:r>
          <a:r>
            <a:rPr lang="zh-CN" altLang="en-US" sz="1800" u="sng" dirty="0">
              <a:solidFill>
                <a:schemeClr val="dk1"/>
              </a:solidFill>
            </a:rPr>
            <a:t>文明</a:t>
          </a:r>
          <a:r>
            <a:rPr lang="zh-CN" altLang="en-US" sz="1800" u="sng" dirty="0">
              <a:solidFill>
                <a:schemeClr val="dk1"/>
              </a:solidFill>
            </a:rPr>
            <a:t>史、</a:t>
          </a:r>
          <a:r>
            <a:rPr lang="zh-CN" altLang="en-US" sz="1800" u="sng" dirty="0">
              <a:solidFill>
                <a:schemeClr val="dk1"/>
              </a:solidFill>
            </a:rPr>
            <a:t>国际</a:t>
          </a:r>
          <a:r>
            <a:rPr lang="zh-CN" altLang="en-US" sz="1800" u="sng" dirty="0">
              <a:solidFill>
                <a:schemeClr val="dk1"/>
              </a:solidFill>
            </a:rPr>
            <a:t>商务</a:t>
          </a:r>
          <a:r>
            <a:rPr lang="zh-CN" altLang="en-US" sz="1800" u="sng" dirty="0">
              <a:solidFill>
                <a:schemeClr val="dk1"/>
              </a:solidFill>
            </a:rPr>
            <a:t>礼仪、</a:t>
          </a:r>
          <a:r>
            <a:rPr lang="zh-CN" altLang="en-US" sz="1800" u="sng" dirty="0">
              <a:solidFill>
                <a:schemeClr val="dk1"/>
              </a:solidFill>
            </a:rPr>
            <a:t>中国</a:t>
          </a:r>
          <a:r>
            <a:rPr lang="zh-CN" altLang="en-US" sz="1800" u="sng" dirty="0">
              <a:solidFill>
                <a:schemeClr val="dk1"/>
              </a:solidFill>
            </a:rPr>
            <a:t>商务</a:t>
          </a:r>
          <a:r>
            <a:rPr lang="zh-CN" altLang="en-US" sz="1800" u="sng" dirty="0">
              <a:solidFill>
                <a:schemeClr val="dk1"/>
              </a:solidFill>
            </a:rPr>
            <a:t>文化</a:t>
          </a:r>
          <a:r>
            <a:rPr lang="zh-CN" altLang="en-US" sz="1800" u="sng" dirty="0">
              <a:solidFill>
                <a:schemeClr val="dk1"/>
              </a:solidFill>
            </a:rPr>
            <a:t> </a:t>
          </a:r>
          <a:endParaRPr sz="1800" u="sng">
            <a:solidFill>
              <a:schemeClr val="dk1"/>
            </a:solidFill>
          </a:endParaRPr>
        </a:p>
      </dsp:txBody>
      <dsp:txXfrm>
        <a:off x="3590367" y="2395587"/>
        <a:ext cx="3149445" cy="2854800"/>
      </dsp:txXfrm>
    </dsp:sp>
    <dsp:sp modelId="{A7483A17-9146-4AAF-9A3B-AD975F5F278C}">
      <dsp:nvSpPr>
        <dsp:cNvPr id="7" name="矩形 6"/>
        <dsp:cNvSpPr/>
      </dsp:nvSpPr>
      <dsp:spPr bwMode="white">
        <a:xfrm>
          <a:off x="7180735" y="1135808"/>
          <a:ext cx="3149445" cy="1259778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99136" tIns="113792" rIns="199136" bIns="113792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/>
            <a:t>课程</a:t>
          </a:r>
          <a:r>
            <a:rPr lang="zh-CN" altLang="en-US" sz="2800" dirty="0"/>
            <a:t>建设</a:t>
          </a:r>
          <a:endParaRPr lang="zh-CN" altLang="en-US" sz="2800" dirty="0"/>
        </a:p>
      </dsp:txBody>
      <dsp:txXfrm>
        <a:off x="7180735" y="1135808"/>
        <a:ext cx="3149445" cy="1259778"/>
      </dsp:txXfrm>
    </dsp:sp>
    <dsp:sp modelId="{891FFC22-33D3-4AB1-A0E7-FCC1527693CC}">
      <dsp:nvSpPr>
        <dsp:cNvPr id="8" name="矩形 7"/>
        <dsp:cNvSpPr/>
      </dsp:nvSpPr>
      <dsp:spPr bwMode="white">
        <a:xfrm>
          <a:off x="7180735" y="2395587"/>
          <a:ext cx="3149445" cy="2854800"/>
        </a:xfrm>
        <a:prstGeom prst="rect">
          <a:avLst/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vert="horz" wrap="square" lIns="128016" tIns="128016" rIns="170688" bIns="192024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dirty="0">
              <a:solidFill>
                <a:schemeClr val="dk1"/>
              </a:solidFill>
            </a:rPr>
            <a:t>产教</a:t>
          </a:r>
          <a:r>
            <a:rPr lang="zh-CN" altLang="en-US" sz="2400" dirty="0">
              <a:solidFill>
                <a:schemeClr val="dk1"/>
              </a:solidFill>
            </a:rPr>
            <a:t>融合</a:t>
          </a:r>
          <a:endParaRPr lang="zh-CN" altLang="en-US" sz="2400" dirty="0">
            <a:solidFill>
              <a:schemeClr val="dk1"/>
            </a:solidFill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dirty="0">
              <a:solidFill>
                <a:schemeClr val="dk1"/>
              </a:solidFill>
            </a:rPr>
            <a:t>以</a:t>
          </a:r>
          <a:r>
            <a:rPr lang="zh-CN" altLang="en-US" sz="2400" dirty="0">
              <a:solidFill>
                <a:schemeClr val="dk1"/>
              </a:solidFill>
            </a:rPr>
            <a:t>赛</a:t>
          </a:r>
          <a:r>
            <a:rPr lang="zh-CN" altLang="en-US" sz="2400" dirty="0">
              <a:solidFill>
                <a:schemeClr val="dk1"/>
              </a:solidFill>
            </a:rPr>
            <a:t>促学</a:t>
          </a:r>
          <a:endParaRPr lang="zh-CN" altLang="en-US" sz="2400" dirty="0">
            <a:solidFill>
              <a:schemeClr val="dk1"/>
            </a:solidFill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dirty="0">
              <a:solidFill>
                <a:schemeClr val="dk1"/>
              </a:solidFill>
            </a:rPr>
            <a:t>学</a:t>
          </a:r>
          <a:r>
            <a:rPr lang="zh-CN" altLang="en-US" sz="2400" dirty="0">
              <a:solidFill>
                <a:schemeClr val="dk1"/>
              </a:solidFill>
            </a:rPr>
            <a:t>用</a:t>
          </a:r>
          <a:r>
            <a:rPr lang="zh-CN" altLang="en-US" sz="2400" dirty="0">
              <a:solidFill>
                <a:schemeClr val="dk1"/>
              </a:solidFill>
            </a:rPr>
            <a:t>结合</a:t>
          </a:r>
          <a:endParaRPr lang="zh-CN" altLang="en-US" sz="2400" dirty="0">
            <a:solidFill>
              <a:schemeClr val="dk1"/>
            </a:solidFill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400" dirty="0">
              <a:solidFill>
                <a:schemeClr val="dk1"/>
              </a:solidFill>
            </a:rPr>
            <a:t>AI</a:t>
          </a:r>
          <a:r>
            <a:rPr lang="zh-CN" altLang="en-US" sz="2400" dirty="0">
              <a:solidFill>
                <a:schemeClr val="dk1"/>
              </a:solidFill>
            </a:rPr>
            <a:t>赋能</a:t>
          </a:r>
          <a:endParaRPr lang="zh-CN" altLang="en-US" sz="2400" dirty="0">
            <a:solidFill>
              <a:schemeClr val="dk1"/>
            </a:solidFill>
          </a:endParaRPr>
        </a:p>
      </dsp:txBody>
      <dsp:txXfrm>
        <a:off x="7180735" y="2395587"/>
        <a:ext cx="3149445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FE449-5D1C-416B-9722-C34701A6FE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0B464-0993-406F-8907-763609521B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0F2253E-E82B-4ADA-8A8B-81037CCB668B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B164750-B091-4191-82BD-DD1DBD835FA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0" y="1"/>
            <a:ext cx="12192004" cy="14678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标题 3"/>
          <p:cNvSpPr txBox="1"/>
          <p:nvPr userDrawn="1"/>
        </p:nvSpPr>
        <p:spPr>
          <a:xfrm>
            <a:off x="1272159" y="4237145"/>
            <a:ext cx="9647678" cy="76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15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dirty="0"/>
          </a:p>
        </p:txBody>
      </p:sp>
      <p:pic>
        <p:nvPicPr>
          <p:cNvPr id="3" name="图片 2" descr="4"/>
          <p:cNvPicPr>
            <a:picLocks noChangeAspect="1"/>
          </p:cNvPicPr>
          <p:nvPr userDrawn="1"/>
        </p:nvPicPr>
        <p:blipFill>
          <a:blip r:embed="rId2"/>
          <a:srcRect b="8923"/>
          <a:stretch>
            <a:fillRect/>
          </a:stretch>
        </p:blipFill>
        <p:spPr>
          <a:xfrm>
            <a:off x="0" y="1270000"/>
            <a:ext cx="12192000" cy="4100195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810" y="1270000"/>
            <a:ext cx="12192000" cy="4100195"/>
          </a:xfrm>
          <a:prstGeom prst="rect">
            <a:avLst/>
          </a:prstGeom>
          <a:gradFill>
            <a:gsLst>
              <a:gs pos="0">
                <a:srgbClr val="203A6B">
                  <a:alpha val="81000"/>
                </a:srgbClr>
              </a:gs>
              <a:gs pos="69000">
                <a:srgbClr val="203A6B">
                  <a:alpha val="95000"/>
                </a:srgbClr>
              </a:gs>
              <a:gs pos="38000">
                <a:srgbClr val="203A6B">
                  <a:alpha val="90000"/>
                </a:srgbClr>
              </a:gs>
              <a:gs pos="100000">
                <a:srgbClr val="203A6B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999116" y="2211699"/>
            <a:ext cx="10193761" cy="904920"/>
          </a:xfrm>
        </p:spPr>
        <p:txBody>
          <a:bodyPr>
            <a:normAutofit/>
          </a:bodyPr>
          <a:lstStyle>
            <a:lvl1pPr algn="ctr">
              <a:defRPr sz="4800" b="1" spc="15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深蓝色教育课件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  <a:endParaRPr lang="zh-CN" alt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0" y="5389201"/>
            <a:ext cx="12192004" cy="146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5353386" y="580001"/>
            <a:ext cx="1485223" cy="1485223"/>
            <a:chOff x="4253243" y="158536"/>
            <a:chExt cx="3746377" cy="3746377"/>
          </a:xfrm>
        </p:grpSpPr>
        <p:sp>
          <p:nvSpPr>
            <p:cNvPr id="14" name="椭圆 13"/>
            <p:cNvSpPr/>
            <p:nvPr userDrawn="1"/>
          </p:nvSpPr>
          <p:spPr>
            <a:xfrm>
              <a:off x="4377890" y="297356"/>
              <a:ext cx="3515557" cy="351555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75" b="99219" l="2344" r="98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243" y="158536"/>
              <a:ext cx="3746377" cy="374637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42232"/>
          <a:stretch>
            <a:fillRect/>
          </a:stretch>
        </p:blipFill>
        <p:spPr>
          <a:xfrm>
            <a:off x="0" y="3259658"/>
            <a:ext cx="12192000" cy="362857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2351" y="3122905"/>
            <a:ext cx="12237176" cy="3902075"/>
          </a:xfrm>
          <a:prstGeom prst="rect">
            <a:avLst/>
          </a:prstGeom>
          <a:gradFill>
            <a:gsLst>
              <a:gs pos="0">
                <a:schemeClr val="bg1"/>
              </a:gs>
              <a:gs pos="69000">
                <a:schemeClr val="bg1">
                  <a:alpha val="94000"/>
                </a:schemeClr>
              </a:gs>
              <a:gs pos="38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21" name="椭圆 20"/>
          <p:cNvSpPr/>
          <p:nvPr userDrawn="1"/>
        </p:nvSpPr>
        <p:spPr>
          <a:xfrm>
            <a:off x="11724581" y="3812536"/>
            <a:ext cx="934838" cy="934838"/>
          </a:xfrm>
          <a:prstGeom prst="ellipse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 userDrawn="1"/>
        </p:nvSpPr>
        <p:spPr>
          <a:xfrm flipH="1">
            <a:off x="4093059" y="5636078"/>
            <a:ext cx="350814" cy="350814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 userDrawn="1"/>
        </p:nvSpPr>
        <p:spPr>
          <a:xfrm>
            <a:off x="4261786" y="-360931"/>
            <a:ext cx="842078" cy="84207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8015122" y="1730475"/>
            <a:ext cx="719238" cy="71923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 userDrawn="1"/>
        </p:nvSpPr>
        <p:spPr>
          <a:xfrm>
            <a:off x="348513" y="3201702"/>
            <a:ext cx="842078" cy="842078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4803197"/>
            <a:ext cx="1001081" cy="2274127"/>
            <a:chOff x="0" y="4803197"/>
            <a:chExt cx="1001081" cy="2274127"/>
          </a:xfrm>
        </p:grpSpPr>
        <p:sp>
          <p:nvSpPr>
            <p:cNvPr id="3" name="等腰三角形 2"/>
            <p:cNvSpPr/>
            <p:nvPr userDrawn="1"/>
          </p:nvSpPr>
          <p:spPr>
            <a:xfrm rot="5400000">
              <a:off x="-300773" y="5585174"/>
              <a:ext cx="1602627" cy="1001081"/>
            </a:xfrm>
            <a:prstGeom prst="triangle">
              <a:avLst>
                <a:gd name="adj" fmla="val 100000"/>
              </a:avLst>
            </a:prstGeom>
            <a:solidFill>
              <a:srgbClr val="1B3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 userDrawn="1"/>
          </p:nvSpPr>
          <p:spPr>
            <a:xfrm rot="-1920000">
              <a:off x="526954" y="4803197"/>
              <a:ext cx="66107" cy="2274127"/>
            </a:xfrm>
            <a:custGeom>
              <a:avLst/>
              <a:gdLst>
                <a:gd name="connsiteX0" fmla="*/ 66107 w 66107"/>
                <a:gd name="connsiteY0" fmla="*/ 0 h 2274127"/>
                <a:gd name="connsiteX1" fmla="*/ 66107 w 66107"/>
                <a:gd name="connsiteY1" fmla="*/ 2274127 h 2274127"/>
                <a:gd name="connsiteX2" fmla="*/ 0 w 66107"/>
                <a:gd name="connsiteY2" fmla="*/ 2232818 h 2274127"/>
                <a:gd name="connsiteX3" fmla="*/ 0 w 66107"/>
                <a:gd name="connsiteY3" fmla="*/ 105793 h 227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07" h="2274127">
                  <a:moveTo>
                    <a:pt x="66107" y="0"/>
                  </a:moveTo>
                  <a:lnTo>
                    <a:pt x="66107" y="2274127"/>
                  </a:lnTo>
                  <a:lnTo>
                    <a:pt x="0" y="2232818"/>
                  </a:lnTo>
                  <a:lnTo>
                    <a:pt x="0" y="105793"/>
                  </a:lnTo>
                  <a:close/>
                </a:path>
              </a:pathLst>
            </a:custGeom>
            <a:solidFill>
              <a:srgbClr val="1B3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椭圆 49"/>
          <p:cNvSpPr/>
          <p:nvPr userDrawn="1"/>
        </p:nvSpPr>
        <p:spPr>
          <a:xfrm flipH="1">
            <a:off x="3910972" y="3084251"/>
            <a:ext cx="182087" cy="182087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椭圆 50"/>
          <p:cNvSpPr/>
          <p:nvPr userDrawn="1"/>
        </p:nvSpPr>
        <p:spPr>
          <a:xfrm flipH="1">
            <a:off x="8212096" y="5108994"/>
            <a:ext cx="701256" cy="701256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 userDrawn="1"/>
        </p:nvSpPr>
        <p:spPr>
          <a:xfrm>
            <a:off x="1112932" y="6798876"/>
            <a:ext cx="11088000" cy="90000"/>
          </a:xfrm>
          <a:prstGeom prst="rect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-20411" y="-13927"/>
            <a:ext cx="11088000" cy="90000"/>
          </a:xfrm>
          <a:prstGeom prst="rect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 userDrawn="1"/>
        </p:nvGrpSpPr>
        <p:grpSpPr>
          <a:xfrm rot="10800000">
            <a:off x="11190919" y="-193679"/>
            <a:ext cx="1001081" cy="2274127"/>
            <a:chOff x="0" y="4803197"/>
            <a:chExt cx="1001081" cy="2274127"/>
          </a:xfrm>
        </p:grpSpPr>
        <p:sp>
          <p:nvSpPr>
            <p:cNvPr id="67" name="等腰三角形 66"/>
            <p:cNvSpPr/>
            <p:nvPr userDrawn="1"/>
          </p:nvSpPr>
          <p:spPr>
            <a:xfrm rot="5400000">
              <a:off x="-300773" y="5585174"/>
              <a:ext cx="1602627" cy="1001081"/>
            </a:xfrm>
            <a:prstGeom prst="triangle">
              <a:avLst>
                <a:gd name="adj" fmla="val 100000"/>
              </a:avLst>
            </a:prstGeom>
            <a:solidFill>
              <a:srgbClr val="1B3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 userDrawn="1"/>
          </p:nvSpPr>
          <p:spPr>
            <a:xfrm rot="-1920000">
              <a:off x="526954" y="4803197"/>
              <a:ext cx="66107" cy="2274127"/>
            </a:xfrm>
            <a:custGeom>
              <a:avLst/>
              <a:gdLst>
                <a:gd name="connsiteX0" fmla="*/ 66107 w 66107"/>
                <a:gd name="connsiteY0" fmla="*/ 0 h 2274127"/>
                <a:gd name="connsiteX1" fmla="*/ 66107 w 66107"/>
                <a:gd name="connsiteY1" fmla="*/ 2274127 h 2274127"/>
                <a:gd name="connsiteX2" fmla="*/ 0 w 66107"/>
                <a:gd name="connsiteY2" fmla="*/ 2232818 h 2274127"/>
                <a:gd name="connsiteX3" fmla="*/ 0 w 66107"/>
                <a:gd name="connsiteY3" fmla="*/ 105793 h 227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07" h="2274127">
                  <a:moveTo>
                    <a:pt x="66107" y="0"/>
                  </a:moveTo>
                  <a:lnTo>
                    <a:pt x="66107" y="2274127"/>
                  </a:lnTo>
                  <a:lnTo>
                    <a:pt x="0" y="2232818"/>
                  </a:lnTo>
                  <a:lnTo>
                    <a:pt x="0" y="105793"/>
                  </a:lnTo>
                  <a:close/>
                </a:path>
              </a:pathLst>
            </a:custGeom>
            <a:solidFill>
              <a:srgbClr val="1B3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20" name="矩形 19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4803197"/>
            <a:ext cx="1001081" cy="2274127"/>
            <a:chOff x="0" y="4803197"/>
            <a:chExt cx="1001081" cy="2274127"/>
          </a:xfrm>
        </p:grpSpPr>
        <p:sp>
          <p:nvSpPr>
            <p:cNvPr id="3" name="等腰三角形 2"/>
            <p:cNvSpPr/>
            <p:nvPr userDrawn="1"/>
          </p:nvSpPr>
          <p:spPr>
            <a:xfrm rot="5400000">
              <a:off x="-300773" y="5585174"/>
              <a:ext cx="1602627" cy="1001081"/>
            </a:xfrm>
            <a:prstGeom prst="triangle">
              <a:avLst>
                <a:gd name="adj" fmla="val 100000"/>
              </a:avLst>
            </a:prstGeom>
            <a:solidFill>
              <a:srgbClr val="1B3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 userDrawn="1"/>
          </p:nvSpPr>
          <p:spPr>
            <a:xfrm rot="-1920000">
              <a:off x="526954" y="4803197"/>
              <a:ext cx="66107" cy="2274127"/>
            </a:xfrm>
            <a:custGeom>
              <a:avLst/>
              <a:gdLst>
                <a:gd name="connsiteX0" fmla="*/ 66107 w 66107"/>
                <a:gd name="connsiteY0" fmla="*/ 0 h 2274127"/>
                <a:gd name="connsiteX1" fmla="*/ 66107 w 66107"/>
                <a:gd name="connsiteY1" fmla="*/ 2274127 h 2274127"/>
                <a:gd name="connsiteX2" fmla="*/ 0 w 66107"/>
                <a:gd name="connsiteY2" fmla="*/ 2232818 h 2274127"/>
                <a:gd name="connsiteX3" fmla="*/ 0 w 66107"/>
                <a:gd name="connsiteY3" fmla="*/ 105793 h 227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07" h="2274127">
                  <a:moveTo>
                    <a:pt x="66107" y="0"/>
                  </a:moveTo>
                  <a:lnTo>
                    <a:pt x="66107" y="2274127"/>
                  </a:lnTo>
                  <a:lnTo>
                    <a:pt x="0" y="2232818"/>
                  </a:lnTo>
                  <a:lnTo>
                    <a:pt x="0" y="105793"/>
                  </a:lnTo>
                  <a:close/>
                </a:path>
              </a:pathLst>
            </a:custGeom>
            <a:solidFill>
              <a:srgbClr val="1B3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矩形 51"/>
          <p:cNvSpPr/>
          <p:nvPr userDrawn="1"/>
        </p:nvSpPr>
        <p:spPr>
          <a:xfrm>
            <a:off x="1112932" y="6798876"/>
            <a:ext cx="11088000" cy="90000"/>
          </a:xfrm>
          <a:prstGeom prst="rect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-20411" y="-13927"/>
            <a:ext cx="11088000" cy="90000"/>
          </a:xfrm>
          <a:prstGeom prst="rect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 userDrawn="1"/>
        </p:nvGrpSpPr>
        <p:grpSpPr>
          <a:xfrm rot="10800000">
            <a:off x="11190919" y="-193679"/>
            <a:ext cx="1001081" cy="2274127"/>
            <a:chOff x="0" y="4803197"/>
            <a:chExt cx="1001081" cy="2274127"/>
          </a:xfrm>
        </p:grpSpPr>
        <p:sp>
          <p:nvSpPr>
            <p:cNvPr id="67" name="等腰三角形 66"/>
            <p:cNvSpPr/>
            <p:nvPr userDrawn="1"/>
          </p:nvSpPr>
          <p:spPr>
            <a:xfrm rot="5400000">
              <a:off x="-300773" y="5585174"/>
              <a:ext cx="1602627" cy="1001081"/>
            </a:xfrm>
            <a:prstGeom prst="triangle">
              <a:avLst>
                <a:gd name="adj" fmla="val 100000"/>
              </a:avLst>
            </a:prstGeom>
            <a:solidFill>
              <a:srgbClr val="1B3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 userDrawn="1"/>
          </p:nvSpPr>
          <p:spPr>
            <a:xfrm rot="-1920000">
              <a:off x="526954" y="4803197"/>
              <a:ext cx="66107" cy="2274127"/>
            </a:xfrm>
            <a:custGeom>
              <a:avLst/>
              <a:gdLst>
                <a:gd name="connsiteX0" fmla="*/ 66107 w 66107"/>
                <a:gd name="connsiteY0" fmla="*/ 0 h 2274127"/>
                <a:gd name="connsiteX1" fmla="*/ 66107 w 66107"/>
                <a:gd name="connsiteY1" fmla="*/ 2274127 h 2274127"/>
                <a:gd name="connsiteX2" fmla="*/ 0 w 66107"/>
                <a:gd name="connsiteY2" fmla="*/ 2232818 h 2274127"/>
                <a:gd name="connsiteX3" fmla="*/ 0 w 66107"/>
                <a:gd name="connsiteY3" fmla="*/ 105793 h 227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07" h="2274127">
                  <a:moveTo>
                    <a:pt x="66107" y="0"/>
                  </a:moveTo>
                  <a:lnTo>
                    <a:pt x="66107" y="2274127"/>
                  </a:lnTo>
                  <a:lnTo>
                    <a:pt x="0" y="2232818"/>
                  </a:lnTo>
                  <a:lnTo>
                    <a:pt x="0" y="105793"/>
                  </a:lnTo>
                  <a:close/>
                </a:path>
              </a:pathLst>
            </a:custGeom>
            <a:solidFill>
              <a:srgbClr val="1B3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/>
        </p:nvSpPr>
        <p:spPr>
          <a:xfrm>
            <a:off x="0" y="6766560"/>
            <a:ext cx="12192000" cy="91440"/>
          </a:xfrm>
          <a:custGeom>
            <a:avLst/>
            <a:gdLst>
              <a:gd name="connsiteX0" fmla="*/ 1449977 w 12192000"/>
              <a:gd name="connsiteY0" fmla="*/ 0 h 91440"/>
              <a:gd name="connsiteX1" fmla="*/ 12192000 w 12192000"/>
              <a:gd name="connsiteY1" fmla="*/ 0 h 91440"/>
              <a:gd name="connsiteX2" fmla="*/ 12192000 w 12192000"/>
              <a:gd name="connsiteY2" fmla="*/ 91440 h 91440"/>
              <a:gd name="connsiteX3" fmla="*/ 1449977 w 12192000"/>
              <a:gd name="connsiteY3" fmla="*/ 91440 h 91440"/>
              <a:gd name="connsiteX4" fmla="*/ 0 w 12192000"/>
              <a:gd name="connsiteY4" fmla="*/ 0 h 91440"/>
              <a:gd name="connsiteX5" fmla="*/ 888274 w 12192000"/>
              <a:gd name="connsiteY5" fmla="*/ 0 h 91440"/>
              <a:gd name="connsiteX6" fmla="*/ 888274 w 12192000"/>
              <a:gd name="connsiteY6" fmla="*/ 91440 h 91440"/>
              <a:gd name="connsiteX7" fmla="*/ 0 w 12192000"/>
              <a:gd name="connsiteY7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1440">
                <a:moveTo>
                  <a:pt x="1449977" y="0"/>
                </a:moveTo>
                <a:lnTo>
                  <a:pt x="12192000" y="0"/>
                </a:lnTo>
                <a:lnTo>
                  <a:pt x="12192000" y="91440"/>
                </a:lnTo>
                <a:lnTo>
                  <a:pt x="1449977" y="91440"/>
                </a:lnTo>
                <a:close/>
                <a:moveTo>
                  <a:pt x="0" y="0"/>
                </a:moveTo>
                <a:lnTo>
                  <a:pt x="888274" y="0"/>
                </a:lnTo>
                <a:lnTo>
                  <a:pt x="888274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11" name="任意多边形 10"/>
          <p:cNvSpPr/>
          <p:nvPr userDrawn="1"/>
        </p:nvSpPr>
        <p:spPr>
          <a:xfrm rot="10800000">
            <a:off x="0" y="0"/>
            <a:ext cx="12192000" cy="91440"/>
          </a:xfrm>
          <a:custGeom>
            <a:avLst/>
            <a:gdLst>
              <a:gd name="connsiteX0" fmla="*/ 1449977 w 12192000"/>
              <a:gd name="connsiteY0" fmla="*/ 0 h 91440"/>
              <a:gd name="connsiteX1" fmla="*/ 12192000 w 12192000"/>
              <a:gd name="connsiteY1" fmla="*/ 0 h 91440"/>
              <a:gd name="connsiteX2" fmla="*/ 12192000 w 12192000"/>
              <a:gd name="connsiteY2" fmla="*/ 91440 h 91440"/>
              <a:gd name="connsiteX3" fmla="*/ 1449977 w 12192000"/>
              <a:gd name="connsiteY3" fmla="*/ 91440 h 91440"/>
              <a:gd name="connsiteX4" fmla="*/ 0 w 12192000"/>
              <a:gd name="connsiteY4" fmla="*/ 0 h 91440"/>
              <a:gd name="connsiteX5" fmla="*/ 888274 w 12192000"/>
              <a:gd name="connsiteY5" fmla="*/ 0 h 91440"/>
              <a:gd name="connsiteX6" fmla="*/ 888274 w 12192000"/>
              <a:gd name="connsiteY6" fmla="*/ 91440 h 91440"/>
              <a:gd name="connsiteX7" fmla="*/ 0 w 12192000"/>
              <a:gd name="connsiteY7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1440">
                <a:moveTo>
                  <a:pt x="1449977" y="0"/>
                </a:moveTo>
                <a:lnTo>
                  <a:pt x="12192000" y="0"/>
                </a:lnTo>
                <a:lnTo>
                  <a:pt x="12192000" y="91440"/>
                </a:lnTo>
                <a:lnTo>
                  <a:pt x="1449977" y="91440"/>
                </a:lnTo>
                <a:close/>
                <a:moveTo>
                  <a:pt x="0" y="0"/>
                </a:moveTo>
                <a:lnTo>
                  <a:pt x="888274" y="0"/>
                </a:lnTo>
                <a:lnTo>
                  <a:pt x="888274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2270" y="161925"/>
            <a:ext cx="2830830" cy="5753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 userDrawn="1"/>
        </p:nvSpPr>
        <p:spPr bwMode="auto">
          <a:xfrm rot="5400000">
            <a:off x="93484" y="218081"/>
            <a:ext cx="1133344" cy="494119"/>
          </a:xfrm>
          <a:custGeom>
            <a:avLst/>
            <a:gdLst>
              <a:gd name="connsiteX0" fmla="*/ 0 w 4641513"/>
              <a:gd name="connsiteY0" fmla="*/ 0 h 2088000"/>
              <a:gd name="connsiteX1" fmla="*/ 3814008 w 4641513"/>
              <a:gd name="connsiteY1" fmla="*/ 0 h 2088000"/>
              <a:gd name="connsiteX2" fmla="*/ 4641513 w 4641513"/>
              <a:gd name="connsiteY2" fmla="*/ 1044000 h 2088000"/>
              <a:gd name="connsiteX3" fmla="*/ 3814008 w 4641513"/>
              <a:gd name="connsiteY3" fmla="*/ 2087999 h 2088000"/>
              <a:gd name="connsiteX4" fmla="*/ 3814008 w 4641513"/>
              <a:gd name="connsiteY4" fmla="*/ 2088000 h 2088000"/>
              <a:gd name="connsiteX5" fmla="*/ 0 w 4641513"/>
              <a:gd name="connsiteY5" fmla="*/ 2088000 h 20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1513" h="2088000">
                <a:moveTo>
                  <a:pt x="0" y="0"/>
                </a:moveTo>
                <a:lnTo>
                  <a:pt x="3814008" y="0"/>
                </a:lnTo>
                <a:lnTo>
                  <a:pt x="4641513" y="1044000"/>
                </a:lnTo>
                <a:lnTo>
                  <a:pt x="3814008" y="2087999"/>
                </a:lnTo>
                <a:lnTo>
                  <a:pt x="3814008" y="2088000"/>
                </a:lnTo>
                <a:lnTo>
                  <a:pt x="0" y="2088000"/>
                </a:lnTo>
                <a:close/>
              </a:path>
            </a:pathLst>
          </a:custGeom>
          <a:solidFill>
            <a:srgbClr val="223F7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en-US" sz="40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6870" y="85090"/>
            <a:ext cx="2830830" cy="5753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 userDrawn="1"/>
        </p:nvSpPr>
        <p:spPr bwMode="auto">
          <a:xfrm rot="5400000">
            <a:off x="169684" y="319681"/>
            <a:ext cx="1133344" cy="494119"/>
          </a:xfrm>
          <a:custGeom>
            <a:avLst/>
            <a:gdLst>
              <a:gd name="connsiteX0" fmla="*/ 0 w 4641513"/>
              <a:gd name="connsiteY0" fmla="*/ 0 h 2088000"/>
              <a:gd name="connsiteX1" fmla="*/ 3814008 w 4641513"/>
              <a:gd name="connsiteY1" fmla="*/ 0 h 2088000"/>
              <a:gd name="connsiteX2" fmla="*/ 4641513 w 4641513"/>
              <a:gd name="connsiteY2" fmla="*/ 1044000 h 2088000"/>
              <a:gd name="connsiteX3" fmla="*/ 3814008 w 4641513"/>
              <a:gd name="connsiteY3" fmla="*/ 2087999 h 2088000"/>
              <a:gd name="connsiteX4" fmla="*/ 3814008 w 4641513"/>
              <a:gd name="connsiteY4" fmla="*/ 2088000 h 2088000"/>
              <a:gd name="connsiteX5" fmla="*/ 0 w 4641513"/>
              <a:gd name="connsiteY5" fmla="*/ 2088000 h 20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1513" h="2088000">
                <a:moveTo>
                  <a:pt x="0" y="0"/>
                </a:moveTo>
                <a:lnTo>
                  <a:pt x="3814008" y="0"/>
                </a:lnTo>
                <a:lnTo>
                  <a:pt x="4641513" y="1044000"/>
                </a:lnTo>
                <a:lnTo>
                  <a:pt x="3814008" y="2087999"/>
                </a:lnTo>
                <a:lnTo>
                  <a:pt x="3814008" y="2088000"/>
                </a:lnTo>
                <a:lnTo>
                  <a:pt x="0" y="2088000"/>
                </a:lnTo>
                <a:close/>
              </a:path>
            </a:pathLst>
          </a:custGeom>
          <a:solidFill>
            <a:srgbClr val="223F7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en-US" sz="40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89585" y="151765"/>
            <a:ext cx="54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pic>
        <p:nvPicPr>
          <p:cNvPr id="8" name="图片 7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2270" y="6282690"/>
            <a:ext cx="2830830" cy="57531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965200" y="0"/>
            <a:ext cx="11226800" cy="82994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9570" y="238125"/>
            <a:ext cx="2830830" cy="57531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16200000">
            <a:off x="-1812290" y="1778000"/>
            <a:ext cx="6880860" cy="3279775"/>
          </a:xfrm>
          <a:prstGeom prst="rect">
            <a:avLst/>
          </a:prstGeom>
          <a:solidFill>
            <a:srgbClr val="385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1311910" y="0"/>
            <a:ext cx="54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长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头: 五边形 5"/>
          <p:cNvSpPr/>
          <p:nvPr userDrawn="1"/>
        </p:nvSpPr>
        <p:spPr>
          <a:xfrm>
            <a:off x="2" y="-635"/>
            <a:ext cx="2835871" cy="6858000"/>
          </a:xfrm>
          <a:prstGeom prst="homePlate">
            <a:avLst>
              <a:gd name="adj" fmla="val 0"/>
            </a:avLst>
          </a:prstGeom>
          <a:solidFill>
            <a:srgbClr val="223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矩形 53"/>
          <p:cNvSpPr/>
          <p:nvPr userDrawn="1"/>
        </p:nvSpPr>
        <p:spPr>
          <a:xfrm>
            <a:off x="157480" y="2082165"/>
            <a:ext cx="2510155" cy="2691765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2782511" y="612708"/>
            <a:ext cx="8695230" cy="5632585"/>
          </a:xfrm>
          <a:prstGeom prst="rect">
            <a:avLst/>
          </a:prstGeom>
          <a:noFill/>
          <a:ln w="19050">
            <a:solidFill>
              <a:srgbClr val="223F7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 userDrawn="1"/>
        </p:nvSpPr>
        <p:spPr>
          <a:xfrm>
            <a:off x="162560" y="2606040"/>
            <a:ext cx="2510790" cy="16433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lnSpcReduction="10000"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Contents</a:t>
            </a:r>
            <a:endParaRPr lang="en-US" altLang="zh-CN" sz="4800" b="1" dirty="0">
              <a:solidFill>
                <a:schemeClr val="bg1"/>
              </a:solidFill>
              <a:latin typeface="Times New Roman Bold" panose="02020803070505020304" charset="0"/>
              <a:ea typeface="+mj-ea"/>
              <a:cs typeface="Times New Roman Bold" panose="02020803070505020304" charset="0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46795" y="37465"/>
            <a:ext cx="2830830" cy="5753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28400"/>
            <a:ext cx="12191999" cy="2808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4"/>
          <p:cNvPicPr>
            <a:picLocks noChangeAspect="1"/>
          </p:cNvPicPr>
          <p:nvPr userDrawn="1"/>
        </p:nvPicPr>
        <p:blipFill>
          <a:blip r:embed="rId2"/>
          <a:srcRect b="21717"/>
          <a:stretch>
            <a:fillRect/>
          </a:stretch>
        </p:blipFill>
        <p:spPr>
          <a:xfrm>
            <a:off x="-13335" y="2780030"/>
            <a:ext cx="12191365" cy="407797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317" y="2766020"/>
            <a:ext cx="12200254" cy="4092210"/>
          </a:xfrm>
          <a:prstGeom prst="rect">
            <a:avLst/>
          </a:prstGeom>
          <a:solidFill>
            <a:srgbClr val="1B3868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36" y="847215"/>
            <a:ext cx="1425282" cy="1425282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4127" y="1559856"/>
            <a:ext cx="4752976" cy="45719"/>
          </a:xfrm>
          <a:prstGeom prst="rect">
            <a:avLst/>
          </a:prstGeom>
          <a:solidFill>
            <a:srgbClr val="20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7439024" y="1559856"/>
            <a:ext cx="4752976" cy="45719"/>
          </a:xfrm>
          <a:prstGeom prst="rect">
            <a:avLst/>
          </a:prstGeom>
          <a:solidFill>
            <a:srgbClr val="20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title" hasCustomPrompt="1"/>
          </p:nvPr>
        </p:nvSpPr>
        <p:spPr>
          <a:xfrm>
            <a:off x="3241300" y="3207017"/>
            <a:ext cx="5867400" cy="573952"/>
          </a:xfrm>
        </p:spPr>
        <p:txBody>
          <a:bodyPr>
            <a:noAutofit/>
          </a:bodyPr>
          <a:lstStyle>
            <a:lvl1pPr algn="ctr">
              <a:defRPr sz="4800" b="1" spc="15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谢谢观赏</a:t>
            </a:r>
            <a:endParaRPr lang="zh-CN" altLang="en-US" dirty="0"/>
          </a:p>
        </p:txBody>
      </p:sp>
      <p:sp>
        <p:nvSpPr>
          <p:cNvPr id="16" name="标题 14"/>
          <p:cNvSpPr txBox="1"/>
          <p:nvPr userDrawn="1"/>
        </p:nvSpPr>
        <p:spPr>
          <a:xfrm>
            <a:off x="3158173" y="4171176"/>
            <a:ext cx="5867400" cy="57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 spc="15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前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 userDrawn="1"/>
        </p:nvSpPr>
        <p:spPr>
          <a:xfrm>
            <a:off x="2474394" y="5560285"/>
            <a:ext cx="1009650" cy="100965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17600" y="1190387"/>
            <a:ext cx="10287000" cy="0"/>
          </a:xfrm>
          <a:prstGeom prst="line">
            <a:avLst/>
          </a:prstGeom>
          <a:ln w="28575">
            <a:solidFill>
              <a:srgbClr val="203A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1117600" y="5722258"/>
            <a:ext cx="10287000" cy="0"/>
          </a:xfrm>
          <a:prstGeom prst="line">
            <a:avLst/>
          </a:prstGeom>
          <a:ln w="28575">
            <a:solidFill>
              <a:srgbClr val="203A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: 形状 15"/>
          <p:cNvSpPr/>
          <p:nvPr userDrawn="1"/>
        </p:nvSpPr>
        <p:spPr>
          <a:xfrm>
            <a:off x="0" y="401733"/>
            <a:ext cx="4343400" cy="804240"/>
          </a:xfrm>
          <a:custGeom>
            <a:avLst/>
            <a:gdLst>
              <a:gd name="connsiteX0" fmla="*/ 0 w 2662725"/>
              <a:gd name="connsiteY0" fmla="*/ 0 h 646332"/>
              <a:gd name="connsiteX1" fmla="*/ 2501142 w 2662725"/>
              <a:gd name="connsiteY1" fmla="*/ 0 h 646332"/>
              <a:gd name="connsiteX2" fmla="*/ 2662725 w 2662725"/>
              <a:gd name="connsiteY2" fmla="*/ 646332 h 646332"/>
              <a:gd name="connsiteX3" fmla="*/ 0 w 2662725"/>
              <a:gd name="connsiteY3" fmla="*/ 646332 h 64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2725" h="646332">
                <a:moveTo>
                  <a:pt x="0" y="0"/>
                </a:moveTo>
                <a:lnTo>
                  <a:pt x="2501142" y="0"/>
                </a:lnTo>
                <a:lnTo>
                  <a:pt x="2662725" y="646332"/>
                </a:lnTo>
                <a:lnTo>
                  <a:pt x="0" y="646332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0" y="436282"/>
            <a:ext cx="729370" cy="729370"/>
          </a:xfrm>
          <a:prstGeom prst="rect">
            <a:avLst/>
          </a:prstGeom>
          <a:ln>
            <a:noFill/>
          </a:ln>
        </p:spPr>
      </p:pic>
      <p:sp>
        <p:nvSpPr>
          <p:cNvPr id="18" name="矩形 17"/>
          <p:cNvSpPr/>
          <p:nvPr userDrawn="1"/>
        </p:nvSpPr>
        <p:spPr>
          <a:xfrm>
            <a:off x="0" y="6304823"/>
            <a:ext cx="12192000" cy="556828"/>
          </a:xfrm>
          <a:prstGeom prst="rect">
            <a:avLst/>
          </a:prstGeom>
          <a:solidFill>
            <a:srgbClr val="1B38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任意多边形 19"/>
          <p:cNvSpPr/>
          <p:nvPr userDrawn="1"/>
        </p:nvSpPr>
        <p:spPr>
          <a:xfrm rot="16200000">
            <a:off x="1023145" y="5143704"/>
            <a:ext cx="622301" cy="636588"/>
          </a:xfrm>
          <a:custGeom>
            <a:avLst/>
            <a:gdLst>
              <a:gd name="connsiteX0" fmla="*/ 622301 w 622301"/>
              <a:gd name="connsiteY0" fmla="*/ 0 h 636588"/>
              <a:gd name="connsiteX1" fmla="*/ 622301 w 622301"/>
              <a:gd name="connsiteY1" fmla="*/ 155576 h 636588"/>
              <a:gd name="connsiteX2" fmla="*/ 155576 w 622301"/>
              <a:gd name="connsiteY2" fmla="*/ 155576 h 636588"/>
              <a:gd name="connsiteX3" fmla="*/ 155576 w 622301"/>
              <a:gd name="connsiteY3" fmla="*/ 636588 h 636588"/>
              <a:gd name="connsiteX4" fmla="*/ 1 w 622301"/>
              <a:gd name="connsiteY4" fmla="*/ 636588 h 636588"/>
              <a:gd name="connsiteX5" fmla="*/ 1 w 622301"/>
              <a:gd name="connsiteY5" fmla="*/ 155576 h 636588"/>
              <a:gd name="connsiteX6" fmla="*/ 0 w 622301"/>
              <a:gd name="connsiteY6" fmla="*/ 155576 h 636588"/>
              <a:gd name="connsiteX7" fmla="*/ 0 w 622301"/>
              <a:gd name="connsiteY7" fmla="*/ 0 h 63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301" h="636588">
                <a:moveTo>
                  <a:pt x="622301" y="0"/>
                </a:moveTo>
                <a:lnTo>
                  <a:pt x="622301" y="155576"/>
                </a:lnTo>
                <a:lnTo>
                  <a:pt x="155576" y="155576"/>
                </a:lnTo>
                <a:lnTo>
                  <a:pt x="155576" y="636588"/>
                </a:lnTo>
                <a:lnTo>
                  <a:pt x="1" y="636588"/>
                </a:lnTo>
                <a:lnTo>
                  <a:pt x="1" y="155576"/>
                </a:lnTo>
                <a:lnTo>
                  <a:pt x="0" y="155576"/>
                </a:lnTo>
                <a:lnTo>
                  <a:pt x="0" y="0"/>
                </a:lnTo>
                <a:close/>
              </a:path>
            </a:pathLst>
          </a:cu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5400000">
            <a:off x="10890251" y="1107709"/>
            <a:ext cx="622301" cy="636588"/>
          </a:xfrm>
          <a:custGeom>
            <a:avLst/>
            <a:gdLst>
              <a:gd name="connsiteX0" fmla="*/ 622301 w 622301"/>
              <a:gd name="connsiteY0" fmla="*/ 0 h 636588"/>
              <a:gd name="connsiteX1" fmla="*/ 622301 w 622301"/>
              <a:gd name="connsiteY1" fmla="*/ 155576 h 636588"/>
              <a:gd name="connsiteX2" fmla="*/ 155576 w 622301"/>
              <a:gd name="connsiteY2" fmla="*/ 155576 h 636588"/>
              <a:gd name="connsiteX3" fmla="*/ 155576 w 622301"/>
              <a:gd name="connsiteY3" fmla="*/ 636588 h 636588"/>
              <a:gd name="connsiteX4" fmla="*/ 1 w 622301"/>
              <a:gd name="connsiteY4" fmla="*/ 636588 h 636588"/>
              <a:gd name="connsiteX5" fmla="*/ 1 w 622301"/>
              <a:gd name="connsiteY5" fmla="*/ 155576 h 636588"/>
              <a:gd name="connsiteX6" fmla="*/ 0 w 622301"/>
              <a:gd name="connsiteY6" fmla="*/ 155576 h 636588"/>
              <a:gd name="connsiteX7" fmla="*/ 0 w 622301"/>
              <a:gd name="connsiteY7" fmla="*/ 0 h 63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301" h="636588">
                <a:moveTo>
                  <a:pt x="622301" y="0"/>
                </a:moveTo>
                <a:lnTo>
                  <a:pt x="622301" y="155576"/>
                </a:lnTo>
                <a:lnTo>
                  <a:pt x="155576" y="155576"/>
                </a:lnTo>
                <a:lnTo>
                  <a:pt x="155576" y="636588"/>
                </a:lnTo>
                <a:lnTo>
                  <a:pt x="1" y="636588"/>
                </a:lnTo>
                <a:lnTo>
                  <a:pt x="1" y="155576"/>
                </a:lnTo>
                <a:lnTo>
                  <a:pt x="0" y="155576"/>
                </a:lnTo>
                <a:lnTo>
                  <a:pt x="0" y="0"/>
                </a:lnTo>
                <a:close/>
              </a:path>
            </a:pathLst>
          </a:cu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11</a:t>
            </a:r>
            <a:endParaRPr lang="zh-CN" altLang="en-US" dirty="0"/>
          </a:p>
        </p:txBody>
      </p:sp>
      <p:sp>
        <p:nvSpPr>
          <p:cNvPr id="23" name="椭圆 22"/>
          <p:cNvSpPr/>
          <p:nvPr userDrawn="1"/>
        </p:nvSpPr>
        <p:spPr>
          <a:xfrm>
            <a:off x="-424914" y="1898844"/>
            <a:ext cx="1009650" cy="10096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9798050" y="-353128"/>
            <a:ext cx="1009649" cy="1009649"/>
          </a:xfrm>
          <a:prstGeom prst="ellips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 userDrawn="1"/>
        </p:nvSpPr>
        <p:spPr>
          <a:xfrm>
            <a:off x="8158161" y="2691520"/>
            <a:ext cx="719238" cy="71923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990160" y="498570"/>
            <a:ext cx="3172265" cy="622302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摘要 </a:t>
            </a:r>
            <a:r>
              <a:rPr lang="en-US" altLang="zh-CN" dirty="0"/>
              <a:t>ABSTRACT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11332" y="0"/>
            <a:ext cx="12203332" cy="6858000"/>
          </a:xfrm>
          <a:prstGeom prst="rect">
            <a:avLst/>
          </a:prstGeom>
          <a:gradFill>
            <a:gsLst>
              <a:gs pos="0">
                <a:srgbClr val="203A6B"/>
              </a:gs>
              <a:gs pos="75000">
                <a:srgbClr val="203A6B">
                  <a:alpha val="84000"/>
                </a:srgbClr>
              </a:gs>
              <a:gs pos="38000">
                <a:srgbClr val="203A6B">
                  <a:alpha val="74000"/>
                </a:srgbClr>
              </a:gs>
              <a:gs pos="100000">
                <a:srgbClr val="203A6B">
                  <a:alpha val="95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1"/>
            <a:ext cx="12192000" cy="1630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1332" y="5764516"/>
            <a:ext cx="12215364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398847"/>
            <a:ext cx="3162300" cy="804240"/>
          </a:xfrm>
          <a:custGeom>
            <a:avLst/>
            <a:gdLst>
              <a:gd name="connsiteX0" fmla="*/ 0 w 2662725"/>
              <a:gd name="connsiteY0" fmla="*/ 0 h 646332"/>
              <a:gd name="connsiteX1" fmla="*/ 2501142 w 2662725"/>
              <a:gd name="connsiteY1" fmla="*/ 0 h 646332"/>
              <a:gd name="connsiteX2" fmla="*/ 2662725 w 2662725"/>
              <a:gd name="connsiteY2" fmla="*/ 646332 h 646332"/>
              <a:gd name="connsiteX3" fmla="*/ 0 w 2662725"/>
              <a:gd name="connsiteY3" fmla="*/ 646332 h 64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2725" h="646332">
                <a:moveTo>
                  <a:pt x="0" y="0"/>
                </a:moveTo>
                <a:lnTo>
                  <a:pt x="2501142" y="0"/>
                </a:lnTo>
                <a:lnTo>
                  <a:pt x="2662725" y="646332"/>
                </a:lnTo>
                <a:lnTo>
                  <a:pt x="0" y="646332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 userDrawn="1"/>
        </p:nvSpPr>
        <p:spPr>
          <a:xfrm>
            <a:off x="8248650" y="1193562"/>
            <a:ext cx="361950" cy="36195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 userDrawn="1"/>
        </p:nvSpPr>
        <p:spPr>
          <a:xfrm>
            <a:off x="9835456" y="-373413"/>
            <a:ext cx="934838" cy="934838"/>
          </a:xfrm>
          <a:prstGeom prst="ellipse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 userDrawn="1"/>
        </p:nvSpPr>
        <p:spPr>
          <a:xfrm>
            <a:off x="5014812" y="360064"/>
            <a:ext cx="719238" cy="71923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 userDrawn="1"/>
        </p:nvSpPr>
        <p:spPr>
          <a:xfrm flipH="1">
            <a:off x="1332401" y="6349675"/>
            <a:ext cx="350814" cy="350814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25" name="标题 24"/>
          <p:cNvSpPr>
            <a:spLocks noGrp="1"/>
          </p:cNvSpPr>
          <p:nvPr>
            <p:ph type="title" hasCustomPrompt="1"/>
          </p:nvPr>
        </p:nvSpPr>
        <p:spPr>
          <a:xfrm>
            <a:off x="-11332" y="443878"/>
            <a:ext cx="2983132" cy="714177"/>
          </a:xfrm>
        </p:spPr>
        <p:txBody>
          <a:bodyPr>
            <a:normAutofit/>
          </a:bodyPr>
          <a:lstStyle>
            <a:lvl1pPr algn="ctr">
              <a:defRPr sz="2400" b="1" i="0" spc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目录 </a:t>
            </a:r>
            <a:r>
              <a:rPr lang="en-US" altLang="zh-CN" dirty="0"/>
              <a:t>CONTENT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标题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8067675" y="5316806"/>
            <a:ext cx="1009650" cy="1009650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28818" r="209" b="16226"/>
          <a:stretch>
            <a:fillRect/>
          </a:stretch>
        </p:blipFill>
        <p:spPr>
          <a:xfrm>
            <a:off x="0" y="1331610"/>
            <a:ext cx="12166600" cy="44196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0" y="1331610"/>
            <a:ext cx="12192000" cy="4419601"/>
          </a:xfrm>
          <a:prstGeom prst="rect">
            <a:avLst/>
          </a:prstGeom>
          <a:solidFill>
            <a:srgbClr val="203A6B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-25400" y="3509893"/>
            <a:ext cx="26860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9505950" y="3509893"/>
            <a:ext cx="26860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 userDrawn="1"/>
        </p:nvSpPr>
        <p:spPr>
          <a:xfrm>
            <a:off x="-504825" y="164772"/>
            <a:ext cx="1009650" cy="1009650"/>
          </a:xfrm>
          <a:prstGeom prst="ellipse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B38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 userDrawn="1"/>
        </p:nvSpPr>
        <p:spPr>
          <a:xfrm flipH="1">
            <a:off x="2913551" y="6131359"/>
            <a:ext cx="350814" cy="350814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5014812" y="360064"/>
            <a:ext cx="719238" cy="71923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8729145" y="-479893"/>
            <a:ext cx="1009649" cy="1009649"/>
          </a:xfrm>
          <a:prstGeom prst="ellipse">
            <a:avLst/>
          </a:prstGeom>
          <a:solidFill>
            <a:srgbClr val="1B386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203A6B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203A6B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19" name="标题 20"/>
          <p:cNvSpPr>
            <a:spLocks noGrp="1"/>
          </p:cNvSpPr>
          <p:nvPr>
            <p:ph type="title" hasCustomPrompt="1"/>
          </p:nvPr>
        </p:nvSpPr>
        <p:spPr>
          <a:xfrm>
            <a:off x="2590800" y="2859811"/>
            <a:ext cx="6959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请在这里输入标题文字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11" name="矩形 10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226526"/>
            <a:ext cx="12192000" cy="3631474"/>
          </a:xfrm>
          <a:prstGeom prst="rect">
            <a:avLst/>
          </a:prstGeom>
          <a:solidFill>
            <a:srgbClr val="1B386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19825" cy="685803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" y="0"/>
            <a:ext cx="9075983" cy="6858000"/>
          </a:xfrm>
          <a:prstGeom prst="rect">
            <a:avLst/>
          </a:prstGeom>
          <a:gradFill>
            <a:gsLst>
              <a:gs pos="69500">
                <a:srgbClr val="FFFFFF"/>
              </a:gs>
              <a:gs pos="39000">
                <a:schemeClr val="bg1">
                  <a:alpha val="50000"/>
                </a:schemeClr>
              </a:gs>
              <a:gs pos="100000">
                <a:schemeClr val="bg1"/>
              </a:gs>
              <a:gs pos="1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13" name="矩形 12"/>
          <p:cNvSpPr/>
          <p:nvPr userDrawn="1"/>
        </p:nvSpPr>
        <p:spPr>
          <a:xfrm rot="16200000" flipV="1">
            <a:off x="10579916" y="-218705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8605925" y="480923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 userDrawn="1"/>
        </p:nvSpPr>
        <p:spPr>
          <a:xfrm>
            <a:off x="2474394" y="5560285"/>
            <a:ext cx="1009650" cy="100965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22" name="椭圆 21"/>
          <p:cNvSpPr/>
          <p:nvPr userDrawn="1"/>
        </p:nvSpPr>
        <p:spPr>
          <a:xfrm>
            <a:off x="-424914" y="1898844"/>
            <a:ext cx="1009650" cy="10096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 userDrawn="1"/>
        </p:nvSpPr>
        <p:spPr>
          <a:xfrm>
            <a:off x="9798050" y="-353128"/>
            <a:ext cx="1009649" cy="1009649"/>
          </a:xfrm>
          <a:prstGeom prst="ellips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8158161" y="2691520"/>
            <a:ext cx="719238" cy="71923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  <p:sp>
        <p:nvSpPr>
          <p:cNvPr id="16" name="任意多边形 15"/>
          <p:cNvSpPr/>
          <p:nvPr userDrawn="1"/>
        </p:nvSpPr>
        <p:spPr>
          <a:xfrm>
            <a:off x="0" y="6766560"/>
            <a:ext cx="12192000" cy="91440"/>
          </a:xfrm>
          <a:custGeom>
            <a:avLst/>
            <a:gdLst>
              <a:gd name="connsiteX0" fmla="*/ 1449977 w 12192000"/>
              <a:gd name="connsiteY0" fmla="*/ 0 h 91440"/>
              <a:gd name="connsiteX1" fmla="*/ 12192000 w 12192000"/>
              <a:gd name="connsiteY1" fmla="*/ 0 h 91440"/>
              <a:gd name="connsiteX2" fmla="*/ 12192000 w 12192000"/>
              <a:gd name="connsiteY2" fmla="*/ 91440 h 91440"/>
              <a:gd name="connsiteX3" fmla="*/ 1449977 w 12192000"/>
              <a:gd name="connsiteY3" fmla="*/ 91440 h 91440"/>
              <a:gd name="connsiteX4" fmla="*/ 0 w 12192000"/>
              <a:gd name="connsiteY4" fmla="*/ 0 h 91440"/>
              <a:gd name="connsiteX5" fmla="*/ 888274 w 12192000"/>
              <a:gd name="connsiteY5" fmla="*/ 0 h 91440"/>
              <a:gd name="connsiteX6" fmla="*/ 888274 w 12192000"/>
              <a:gd name="connsiteY6" fmla="*/ 91440 h 91440"/>
              <a:gd name="connsiteX7" fmla="*/ 0 w 12192000"/>
              <a:gd name="connsiteY7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1440">
                <a:moveTo>
                  <a:pt x="1449977" y="0"/>
                </a:moveTo>
                <a:lnTo>
                  <a:pt x="12192000" y="0"/>
                </a:lnTo>
                <a:lnTo>
                  <a:pt x="12192000" y="91440"/>
                </a:lnTo>
                <a:lnTo>
                  <a:pt x="1449977" y="91440"/>
                </a:lnTo>
                <a:close/>
                <a:moveTo>
                  <a:pt x="0" y="0"/>
                </a:moveTo>
                <a:lnTo>
                  <a:pt x="888274" y="0"/>
                </a:lnTo>
                <a:lnTo>
                  <a:pt x="888274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0800000">
            <a:off x="0" y="0"/>
            <a:ext cx="12192000" cy="91440"/>
          </a:xfrm>
          <a:custGeom>
            <a:avLst/>
            <a:gdLst>
              <a:gd name="connsiteX0" fmla="*/ 1449977 w 12192000"/>
              <a:gd name="connsiteY0" fmla="*/ 0 h 91440"/>
              <a:gd name="connsiteX1" fmla="*/ 12192000 w 12192000"/>
              <a:gd name="connsiteY1" fmla="*/ 0 h 91440"/>
              <a:gd name="connsiteX2" fmla="*/ 12192000 w 12192000"/>
              <a:gd name="connsiteY2" fmla="*/ 91440 h 91440"/>
              <a:gd name="connsiteX3" fmla="*/ 1449977 w 12192000"/>
              <a:gd name="connsiteY3" fmla="*/ 91440 h 91440"/>
              <a:gd name="connsiteX4" fmla="*/ 0 w 12192000"/>
              <a:gd name="connsiteY4" fmla="*/ 0 h 91440"/>
              <a:gd name="connsiteX5" fmla="*/ 888274 w 12192000"/>
              <a:gd name="connsiteY5" fmla="*/ 0 h 91440"/>
              <a:gd name="connsiteX6" fmla="*/ 888274 w 12192000"/>
              <a:gd name="connsiteY6" fmla="*/ 91440 h 91440"/>
              <a:gd name="connsiteX7" fmla="*/ 0 w 12192000"/>
              <a:gd name="connsiteY7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1440">
                <a:moveTo>
                  <a:pt x="1449977" y="0"/>
                </a:moveTo>
                <a:lnTo>
                  <a:pt x="12192000" y="0"/>
                </a:lnTo>
                <a:lnTo>
                  <a:pt x="12192000" y="91440"/>
                </a:lnTo>
                <a:lnTo>
                  <a:pt x="1449977" y="91440"/>
                </a:lnTo>
                <a:close/>
                <a:moveTo>
                  <a:pt x="0" y="0"/>
                </a:moveTo>
                <a:lnTo>
                  <a:pt x="888274" y="0"/>
                </a:lnTo>
                <a:lnTo>
                  <a:pt x="888274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F876AE-369C-4E05-A7D6-E10E33B74ED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928DE60-5E4D-4D72-B6ED-5460FDAB005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9.pn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4.png"/><Relationship Id="rId1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4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4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4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375275" y="590550"/>
            <a:ext cx="1429385" cy="1459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1"/>
          <a:srcRect l="-234" t="-3452" r="80485" b="3452"/>
          <a:stretch>
            <a:fillRect/>
          </a:stretch>
        </p:blipFill>
        <p:spPr>
          <a:xfrm>
            <a:off x="5375275" y="590550"/>
            <a:ext cx="1429385" cy="1471295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74750" y="2061845"/>
            <a:ext cx="98298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</a:rPr>
              <a:t>人工智能时代背景下商务英语专业人才核心</a:t>
            </a:r>
            <a:endParaRPr 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</a:endParaRPr>
          </a:p>
          <a:p>
            <a:pPr algn="ctr" fontAlgn="auto">
              <a:lnSpc>
                <a:spcPct val="150000"/>
              </a:lnSpc>
            </a:pPr>
            <a:r>
              <a:rPr 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</a:rPr>
              <a:t>竞争力构建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</a:rPr>
              <a:t>探索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</a:endParaRPr>
          </a:p>
        </p:txBody>
      </p:sp>
      <p:sp>
        <p:nvSpPr>
          <p:cNvPr id="3076" name="文本框 7"/>
          <p:cNvSpPr/>
          <p:nvPr/>
        </p:nvSpPr>
        <p:spPr>
          <a:xfrm>
            <a:off x="4485640" y="5711190"/>
            <a:ext cx="27914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itchFamily="2" charset="-122"/>
              </a:rPr>
              <a:t>分享人：张锦春</a:t>
            </a:r>
            <a:endParaRPr lang="zh-CN" altLang="en-US" sz="2400" dirty="0">
              <a:solidFill>
                <a:srgbClr val="1E4E7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dobe 黑体 Std R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39405" y="5711190"/>
            <a:ext cx="3802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日期：202</a:t>
            </a:r>
            <a:r>
              <a:rPr lang="en-US" altLang="zh-CN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 </a:t>
            </a:r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r>
              <a:rPr lang="en-US" altLang="zh-CN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日</a:t>
            </a:r>
            <a:endParaRPr lang="zh-CN" altLang="en-US" sz="2400" dirty="0">
              <a:solidFill>
                <a:srgbClr val="1E4E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9300" y="5711190"/>
            <a:ext cx="3284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系别：人文学院</a:t>
            </a:r>
            <a:endParaRPr lang="zh-CN" altLang="en-US" sz="2400" dirty="0">
              <a:solidFill>
                <a:srgbClr val="1E4E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应用场景</a:t>
            </a:r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案例</a:t>
            </a:r>
            <a:endParaRPr lang="zh-CN" altLang="en-US" sz="4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5450" y="1016000"/>
            <a:ext cx="4259580" cy="5284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华中师范大学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小雅平台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是深度融合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与大数据技术的智慧教育平台，核心特点包括：</a:t>
            </a:r>
            <a:r>
              <a:rPr lang="en-US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构建多源数据互通的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一站式服务系统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，整合教务、科研等跨部门资源，支持师生在线事务办理与信息查询；</a:t>
            </a:r>
            <a:r>
              <a:rPr lang="en-US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依托智能算法实现个性化学习资源推荐与学业预警，精准匹配师生需求；</a:t>
            </a:r>
            <a:r>
              <a:rPr lang="en-US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开发轻量化移动端交互界面，集成课堂互动、虚拟咨询等功能，提升教育服务效率。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助力校园管理向数字化、智能化转型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5030" y="1172845"/>
            <a:ext cx="7349490" cy="504761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应用场景</a:t>
            </a:r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案例</a:t>
            </a:r>
            <a:endParaRPr lang="zh-CN" altLang="en-US" sz="4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5975" y="2007235"/>
            <a:ext cx="3912870" cy="3336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西安电子科技大学智能督导系统平台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以人工智能和大数据为核心，构建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两端一体化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督导中心，实现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线上线下课程实时监测与全流程数据驱动管理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，支持智能评价、教学行为分析及精准反馈，推动教学质量持续优化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5875" y="1210310"/>
            <a:ext cx="6896100" cy="493077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应用场景</a:t>
            </a:r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案例</a:t>
            </a:r>
            <a:endParaRPr lang="zh-CN" altLang="en-US" sz="4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1310" y="1016000"/>
            <a:ext cx="4323715" cy="5546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北京理工大学知识图谱驱动的智慧教学系统平台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一个核心（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知识图谱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）、四个平台（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乐学、延河课堂、学业大数据分析、教务系统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个场景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为架构，依托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智能助理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艾比特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全天候交互与个性化学习路径推荐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，融合虚拟仿真实验与数字人授课创新教学模式，并通过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四谱合一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（知识、能力、素养、素质图谱）构建精准学生画像，覆盖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余门课程并服务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万人次，形成可推广的智慧教育解决方案。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1230" y="1016000"/>
            <a:ext cx="7301865" cy="521208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应用场景</a:t>
            </a:r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案例</a:t>
            </a:r>
            <a:endParaRPr lang="zh-CN" altLang="en-US" sz="4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5450" y="1016000"/>
            <a:ext cx="4335145" cy="5547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华中科技大学智能学业预警与协同帮扶机制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大数据分析与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技术为核心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，通过实时监测学生成绩、课堂参与、消费行为等多维度数据，结合机器学习算法预测学业风险，建立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黄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橙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红三级预警体系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，并联动辅导员、教师及心理咨询部门提供个性化帮扶。系统采用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闭环管理流程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，实现预警跟踪、效果评估与动态资源调整，预警准确率超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91%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，有效缩短干预周期，推动教育管理从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事后处理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转向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事前预防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0595" y="829945"/>
            <a:ext cx="7431405" cy="538289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应用场景</a:t>
            </a:r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案例</a:t>
            </a:r>
            <a:endParaRPr lang="zh-CN" altLang="en-US" sz="4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7700" y="1016000"/>
            <a:ext cx="4249420" cy="5377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华东师范大学水杉在线系统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是以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数据驱动为核心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的大规模个性化在线教学平台，集成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教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学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练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测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全流程，提供知识图谱资源推荐、交互式编程实训、智能问答等功能，支撑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余门课程与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5000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余道习题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服务超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万用户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。其依托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技术实现个性化学习路径定制，融合边缘计算、区块链等技术提升智慧教育效能，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致力于全民数字素养提升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3005" y="829945"/>
            <a:ext cx="7132955" cy="542417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应用场景</a:t>
            </a:r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案例</a:t>
            </a:r>
            <a:endParaRPr lang="zh-CN" altLang="en-US" sz="4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3085" y="1636395"/>
            <a:ext cx="3933825" cy="3580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哈尔滨工业大学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技术融入电工电子实验教学，构建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虚拟教师与智能助教支持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的自主学习体系，实现动态实验生成、个性化学习及智能答疑，建成国家级实验教学中心，支撑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余项学生创新竞赛获奖。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5525" y="871855"/>
            <a:ext cx="7219950" cy="511429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应用场景案例</a:t>
            </a:r>
            <a:endParaRPr lang="en-US" altLang="zh-CN" sz="4800" dirty="0">
              <a:solidFill>
                <a:srgbClr val="203A6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Bold" panose="020208030705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pic>
        <p:nvPicPr>
          <p:cNvPr id="11" name="图片 10" descr="微信图片_20250310202735"/>
          <p:cNvPicPr>
            <a:picLocks noChangeAspect="1"/>
          </p:cNvPicPr>
          <p:nvPr/>
        </p:nvPicPr>
        <p:blipFill>
          <a:blip r:embed="rId1"/>
          <a:srcRect l="-393" t="-1419"/>
          <a:stretch>
            <a:fillRect/>
          </a:stretch>
        </p:blipFill>
        <p:spPr>
          <a:xfrm>
            <a:off x="537210" y="1524000"/>
            <a:ext cx="5760085" cy="4360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52895" y="1425575"/>
            <a:ext cx="4956810" cy="9188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sz="2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基于人工智能大模型驱动的大学外语教学系统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430" y="2799080"/>
            <a:ext cx="5703570" cy="3014345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0057" y="291313"/>
            <a:ext cx="6562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大学英语课程现状分析</a:t>
            </a:r>
            <a:endParaRPr lang="zh-CN" altLang="en-US" sz="2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9580" y="3429000"/>
            <a:ext cx="3626485" cy="2463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方面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大班授课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，线下难以实施精准的分级教学；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课时不足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，难以实现大学英语四年学习不断线。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03700" y="2459990"/>
            <a:ext cx="3994150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方面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资源零散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，学生难以获取到匹配自己语言水平的学习资源，难成体系；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语言训练的环境创设不足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，学生的课下学习动机有待提升。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97850" y="1377950"/>
            <a:ext cx="3994150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方面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诊断不足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，难以提供个性化认知反馈报告；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缺少过程性教学和学习数据统计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，难以动态检测能力发展。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0057" y="126213"/>
            <a:ext cx="6562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个性化、数字化、智能化</a:t>
            </a:r>
            <a:endParaRPr lang="zh-CN" altLang="en-US" sz="2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7219" t="13572" r="27694" b="21063"/>
          <a:stretch>
            <a:fillRect/>
          </a:stretch>
        </p:blipFill>
        <p:spPr>
          <a:xfrm>
            <a:off x="4935220" y="1228090"/>
            <a:ext cx="2790825" cy="4338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19835" y="1172845"/>
            <a:ext cx="36493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英语能力诊断</a:t>
            </a:r>
            <a:r>
              <a:rPr lang="zh-CN" altLang="en-US" sz="2400" b="1">
                <a:solidFill>
                  <a:srgbClr val="FF0000"/>
                </a:solidFill>
              </a:rPr>
              <a:t>测评</a:t>
            </a:r>
            <a:r>
              <a:rPr lang="zh-CN" altLang="en-US" sz="2400" b="1"/>
              <a:t>系统</a:t>
            </a:r>
            <a:endParaRPr lang="zh-CN" altLang="en-US" sz="2400" b="1"/>
          </a:p>
          <a:p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889635" y="2988945"/>
            <a:ext cx="3354070" cy="626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/>
              <a:t>在线英语</a:t>
            </a:r>
            <a:r>
              <a:rPr lang="zh-CN" altLang="en-US" sz="2400" b="1">
                <a:solidFill>
                  <a:srgbClr val="FF0000"/>
                </a:solidFill>
              </a:rPr>
              <a:t>教学</a:t>
            </a:r>
            <a:r>
              <a:rPr lang="zh-CN" altLang="en-US" sz="2400" b="1"/>
              <a:t>资源系统</a:t>
            </a:r>
            <a:endParaRPr lang="zh-CN" altLang="en-US" sz="2400" b="1"/>
          </a:p>
          <a:p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735965" y="4620260"/>
            <a:ext cx="36493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英语自适应</a:t>
            </a:r>
            <a:r>
              <a:rPr lang="en-US" altLang="zh-CN" sz="2400" b="1"/>
              <a:t>AI</a:t>
            </a:r>
            <a:r>
              <a:rPr lang="zh-CN" altLang="en-US" sz="2400" b="1">
                <a:solidFill>
                  <a:srgbClr val="FF0000"/>
                </a:solidFill>
              </a:rPr>
              <a:t>伴学</a:t>
            </a:r>
            <a:r>
              <a:rPr lang="zh-CN" altLang="en-US" sz="2400" b="1"/>
              <a:t>系统</a:t>
            </a:r>
            <a:endParaRPr lang="zh-CN" altLang="en-US" sz="2400" b="1"/>
          </a:p>
          <a:p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8035925" y="1228090"/>
            <a:ext cx="36493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AI</a:t>
            </a:r>
            <a:r>
              <a:rPr lang="zh-CN" altLang="en-US" sz="2400" b="1"/>
              <a:t>辅助</a:t>
            </a:r>
            <a:r>
              <a:rPr lang="zh-CN" altLang="en-US" sz="2400" b="1">
                <a:solidFill>
                  <a:srgbClr val="FF0000"/>
                </a:solidFill>
              </a:rPr>
              <a:t>写作</a:t>
            </a:r>
            <a:r>
              <a:rPr lang="zh-CN" altLang="en-US" sz="2400" b="1"/>
              <a:t>创新实践系统</a:t>
            </a:r>
            <a:endParaRPr lang="zh-CN" altLang="en-US" sz="2400" b="1"/>
          </a:p>
          <a:p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8035925" y="2847340"/>
            <a:ext cx="40157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人机对话</a:t>
            </a:r>
            <a:r>
              <a:rPr lang="zh-CN" altLang="en-US" sz="2400" b="1">
                <a:solidFill>
                  <a:srgbClr val="FF0000"/>
                </a:solidFill>
              </a:rPr>
              <a:t>口语</a:t>
            </a:r>
            <a:r>
              <a:rPr lang="zh-CN" altLang="en-US" sz="2400" b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</a:rPr>
              <a:t>学习</a:t>
            </a:r>
            <a:r>
              <a:rPr lang="zh-CN" altLang="en-US" sz="2400" b="1"/>
              <a:t>系统</a:t>
            </a:r>
            <a:endParaRPr lang="zh-CN" altLang="en-US" sz="2400" b="1"/>
          </a:p>
          <a:p>
            <a:endParaRPr lang="zh-CN" altLang="en-US" sz="2000"/>
          </a:p>
        </p:txBody>
      </p:sp>
      <p:sp>
        <p:nvSpPr>
          <p:cNvPr id="11" name="文本框 10"/>
          <p:cNvSpPr txBox="1"/>
          <p:nvPr/>
        </p:nvSpPr>
        <p:spPr>
          <a:xfrm>
            <a:off x="8226425" y="4639945"/>
            <a:ext cx="37433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可视化能力</a:t>
            </a:r>
            <a:r>
              <a:rPr lang="zh-CN" altLang="en-US" sz="2400" b="1">
                <a:solidFill>
                  <a:srgbClr val="FF0000"/>
                </a:solidFill>
              </a:rPr>
              <a:t>反馈</a:t>
            </a:r>
            <a:r>
              <a:rPr lang="zh-CN" altLang="en-US" sz="2400" b="1"/>
              <a:t>系统</a:t>
            </a:r>
            <a:endParaRPr lang="zh-CN" altLang="en-US" sz="2400" b="1"/>
          </a:p>
          <a:p>
            <a:endParaRPr lang="zh-CN" altLang="en-US" sz="2000"/>
          </a:p>
        </p:txBody>
      </p:sp>
      <p:sp>
        <p:nvSpPr>
          <p:cNvPr id="12" name="文本框 11"/>
          <p:cNvSpPr txBox="1"/>
          <p:nvPr/>
        </p:nvSpPr>
        <p:spPr>
          <a:xfrm>
            <a:off x="452755" y="1742440"/>
            <a:ext cx="4482465" cy="1008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/>
              <a:t>接连国标自动测评学生听说读写四维能力，提供个性化诊断报告</a:t>
            </a:r>
            <a:endParaRPr lang="zh-CN" altLang="en-US" sz="2000"/>
          </a:p>
        </p:txBody>
      </p:sp>
      <p:sp>
        <p:nvSpPr>
          <p:cNvPr id="13" name="文本框 12"/>
          <p:cNvSpPr txBox="1"/>
          <p:nvPr/>
        </p:nvSpPr>
        <p:spPr>
          <a:xfrm>
            <a:off x="452755" y="3502025"/>
            <a:ext cx="4431665" cy="727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/>
              <a:t>丰富优选线上课程、微课、慕课及视音频等教育教学资源</a:t>
            </a:r>
            <a:endParaRPr lang="zh-CN" altLang="en-US" sz="2000"/>
          </a:p>
        </p:txBody>
      </p:sp>
      <p:sp>
        <p:nvSpPr>
          <p:cNvPr id="15" name="文本框 14"/>
          <p:cNvSpPr txBox="1"/>
          <p:nvPr/>
        </p:nvSpPr>
        <p:spPr>
          <a:xfrm>
            <a:off x="387350" y="5147310"/>
            <a:ext cx="4608830" cy="1145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/>
              <a:t>按学生各维能力，定时精准推送</a:t>
            </a:r>
            <a:r>
              <a:rPr lang="zh-CN" altLang="en-US" sz="2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与能力相匹配</a:t>
            </a:r>
            <a:r>
              <a:rPr lang="zh-CN" altLang="en-US" sz="2000"/>
              <a:t>的自适应学习资源，</a:t>
            </a:r>
            <a:r>
              <a:rPr lang="en-US" altLang="zh-CN" sz="2000"/>
              <a:t>AI</a:t>
            </a:r>
            <a:r>
              <a:rPr lang="zh-CN" altLang="en-US" sz="2000"/>
              <a:t>全程结伴式学习辅导、个性化对话答疑</a:t>
            </a:r>
            <a:endParaRPr lang="zh-CN" altLang="en-US" sz="2000"/>
          </a:p>
        </p:txBody>
      </p:sp>
      <p:sp>
        <p:nvSpPr>
          <p:cNvPr id="16" name="文本框 15"/>
          <p:cNvSpPr txBox="1"/>
          <p:nvPr/>
        </p:nvSpPr>
        <p:spPr>
          <a:xfrm>
            <a:off x="7938135" y="1790700"/>
            <a:ext cx="4251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自动评阅英文写作材料，实时提供个性化的</a:t>
            </a:r>
            <a:r>
              <a:rPr lang="en-US" altLang="zh-CN" sz="2000"/>
              <a:t>AI</a:t>
            </a:r>
            <a:r>
              <a:rPr lang="zh-CN" altLang="en-US" sz="2000"/>
              <a:t>辅助英文写作指导与评价</a:t>
            </a:r>
            <a:endParaRPr lang="zh-CN" altLang="en-US" sz="2000"/>
          </a:p>
        </p:txBody>
      </p:sp>
      <p:sp>
        <p:nvSpPr>
          <p:cNvPr id="18" name="文本框 17"/>
          <p:cNvSpPr txBox="1"/>
          <p:nvPr/>
        </p:nvSpPr>
        <p:spPr>
          <a:xfrm>
            <a:off x="7916545" y="3502025"/>
            <a:ext cx="4222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根据学生能力提供多样的人机口语对话学习与指导</a:t>
            </a:r>
            <a:endParaRPr lang="zh-CN" altLang="en-US" sz="2000"/>
          </a:p>
        </p:txBody>
      </p:sp>
      <p:sp>
        <p:nvSpPr>
          <p:cNvPr id="19" name="文本框 18"/>
          <p:cNvSpPr txBox="1"/>
          <p:nvPr/>
        </p:nvSpPr>
        <p:spPr>
          <a:xfrm>
            <a:off x="7946390" y="5290185"/>
            <a:ext cx="3828415" cy="610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/>
              <a:t>提供可视的实时测评反馈，学习行为数据被动态记录并生成能力成长曲线。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0057" y="291313"/>
            <a:ext cx="6562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解决问题，提升效率，实现</a:t>
            </a:r>
            <a:r>
              <a:rPr lang="zh-CN" altLang="en-US" sz="2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创新。</a:t>
            </a:r>
            <a:endParaRPr lang="zh-CN" altLang="en-US" sz="2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9580" y="3429000"/>
            <a:ext cx="3626485" cy="2463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教学模式创新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全面启用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虚拟与现实全面贯通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的多维立体教学模式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03700" y="2459990"/>
            <a:ext cx="3994150" cy="1346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学习模式创新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全面启用生成式人工智能辅助的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自适应学习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模式。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97850" y="1377950"/>
            <a:ext cx="399415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评价模式创新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全面启用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可视化的实时、智能诊断集成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评价模式。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19540" y="4269105"/>
            <a:ext cx="2608580" cy="460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7030A0"/>
                </a:solidFill>
              </a:rPr>
              <a:t>区别</a:t>
            </a:r>
            <a:r>
              <a:rPr lang="en-US" altLang="zh-CN" sz="2400">
                <a:solidFill>
                  <a:srgbClr val="7030A0"/>
                </a:solidFill>
              </a:rPr>
              <a:t>K</a:t>
            </a:r>
            <a:r>
              <a:rPr lang="en-US" altLang="zh-CN" sz="2400">
                <a:solidFill>
                  <a:srgbClr val="7030A0"/>
                </a:solidFill>
              </a:rPr>
              <a:t>imi, </a:t>
            </a:r>
            <a:r>
              <a:rPr lang="zh-CN" altLang="en-US" sz="2400">
                <a:solidFill>
                  <a:srgbClr val="7030A0"/>
                </a:solidFill>
              </a:rPr>
              <a:t>豆包</a:t>
            </a:r>
            <a:endParaRPr lang="zh-CN" altLang="en-US" sz="240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596765" y="4250055"/>
            <a:ext cx="6562725" cy="9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8507C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 fontAlgn="auto">
              <a:lnSpc>
                <a:spcPct val="200000"/>
              </a:lnSpc>
              <a:buFont typeface="+mj-lt"/>
              <a:buNone/>
            </a:pPr>
            <a:r>
              <a:rPr lang="zh-CN" altLang="en-US" sz="2800" dirty="0">
                <a:solidFill>
                  <a:srgbClr val="203A6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</a:rPr>
              <a:t>商务英语专业人才核心竞争力构建</a:t>
            </a:r>
            <a:endParaRPr lang="zh-CN" altLang="en-US" sz="2800" dirty="0">
              <a:solidFill>
                <a:srgbClr val="203A6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73450" y="1403350"/>
            <a:ext cx="596900" cy="546100"/>
          </a:xfrm>
          <a:prstGeom prst="rect">
            <a:avLst/>
          </a:prstGeom>
          <a:solidFill>
            <a:srgbClr val="385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82975" y="4496435"/>
            <a:ext cx="587375" cy="650875"/>
          </a:xfrm>
          <a:prstGeom prst="rect">
            <a:avLst/>
          </a:prstGeom>
          <a:solidFill>
            <a:srgbClr val="385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36315" y="1403350"/>
            <a:ext cx="534035" cy="546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1</a:t>
            </a:r>
            <a:endParaRPr lang="en-US" altLang="zh-CN" sz="40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36950" y="4496435"/>
            <a:ext cx="4699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3</a:t>
            </a:r>
            <a:endParaRPr lang="en-US" altLang="zh-CN" sz="40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36950" y="2521585"/>
            <a:ext cx="4699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1</a:t>
            </a:r>
            <a:endParaRPr lang="en-US" altLang="zh-CN" sz="40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41700" y="2877820"/>
            <a:ext cx="628015" cy="621030"/>
          </a:xfrm>
          <a:prstGeom prst="rect">
            <a:avLst/>
          </a:prstGeom>
          <a:solidFill>
            <a:srgbClr val="385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0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12310" y="1097915"/>
            <a:ext cx="4481195" cy="770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90000"/>
              </a:lnSpc>
              <a:buFont typeface="+mj-lt"/>
              <a:buNone/>
            </a:pPr>
            <a:r>
              <a:rPr lang="zh-CN" altLang="en-US" sz="2800" dirty="0">
                <a:solidFill>
                  <a:srgbClr val="203A6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问题提出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4512310" y="2324735"/>
            <a:ext cx="5531485" cy="1727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90000"/>
              </a:lnSpc>
              <a:buFont typeface="+mj-lt"/>
              <a:buNone/>
            </a:pPr>
            <a:r>
              <a:rPr lang="en-US" sz="2800" dirty="0">
                <a:solidFill>
                  <a:srgbClr val="203A6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“</a:t>
            </a:r>
            <a:r>
              <a:rPr lang="zh-CN" altLang="en-US" sz="2800" dirty="0">
                <a:solidFill>
                  <a:srgbClr val="203A6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人工智能</a:t>
            </a:r>
            <a:r>
              <a:rPr lang="en-US" altLang="zh-CN" sz="2800" dirty="0">
                <a:solidFill>
                  <a:srgbClr val="203A6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+</a:t>
            </a:r>
            <a:r>
              <a:rPr lang="zh-CN" altLang="en-US" sz="2800" dirty="0">
                <a:solidFill>
                  <a:srgbClr val="203A6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高等教育</a:t>
            </a:r>
            <a:r>
              <a:rPr lang="en-US" sz="2800" dirty="0">
                <a:solidFill>
                  <a:srgbClr val="203A6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”</a:t>
            </a:r>
            <a:r>
              <a:rPr lang="zh-CN" altLang="en-US" sz="2800" dirty="0">
                <a:solidFill>
                  <a:srgbClr val="203A6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典型应用场景案例</a:t>
            </a:r>
            <a:endParaRPr lang="zh-CN" altLang="en-US" sz="2800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0057" y="291313"/>
            <a:ext cx="6562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教师的不可替代性</a:t>
            </a:r>
            <a:endParaRPr lang="zh-CN" altLang="en-US" sz="2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4400" y="1020445"/>
            <a:ext cx="5181600" cy="3283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现在，一方面，有了智联网、人工智能，教育的工具和方法会发生变化，学生能力培养会有变化，这些正需要与时俱进地进行改革。另一方面，对于学生的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启智、心灵的培养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和基本的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认知能力、解决问题能力的培养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，是不能放松的。基本功还得有。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2575" y="125730"/>
            <a:ext cx="5257800" cy="64801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7870" y="4416425"/>
            <a:ext cx="57010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“学校会在一个人的心中播下一颗种子。小学、中学甚至是幼儿园会在人的一生中起很重要的作用，一定要从娃娃抓起”“把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思政教育‘小课堂’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社会‘大课堂’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有效融合起来”。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0057" y="291313"/>
            <a:ext cx="6562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教师的不可替代性</a:t>
            </a:r>
            <a:endParaRPr lang="zh-CN" altLang="en-US" sz="2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5010" y="1020445"/>
            <a:ext cx="5549265" cy="2673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过去，信息即知识，教师被称为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知识的搬运工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。现在人工智能创造了一个平权社会，信息大家都能接触，而且是平等的关系，教育从外在的信息认知转化为内在的自我重构。（郭春林，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650" y="3910965"/>
            <a:ext cx="57010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这种角色转型本质是</a:t>
            </a:r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信息传递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生命对话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的范式跃迁。教师的核心价值已转向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人文底蕴、责任担当、跨文化交往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等素养培育，在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创造的平权社会中，教师正以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人类智慧放大器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的姿态，守护教育的本质价值。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14777"/>
          <a:stretch>
            <a:fillRect/>
          </a:stretch>
        </p:blipFill>
        <p:spPr>
          <a:xfrm>
            <a:off x="6734810" y="813435"/>
            <a:ext cx="5257800" cy="5460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34175" y="6372860"/>
            <a:ext cx="5457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（周鹏程，</a:t>
            </a:r>
            <a:r>
              <a:rPr lang="en-US" altLang="zh-CN"/>
              <a:t>2025</a:t>
            </a:r>
            <a:r>
              <a:rPr lang="zh-CN" altLang="en-US"/>
              <a:t>；姜亚军，</a:t>
            </a:r>
            <a:r>
              <a:rPr lang="en-US" altLang="zh-CN"/>
              <a:t>2025</a:t>
            </a:r>
            <a:r>
              <a:rPr lang="zh-CN" altLang="en-US"/>
              <a:t>；温建平，</a:t>
            </a:r>
            <a:r>
              <a:rPr lang="en-US" altLang="zh-CN"/>
              <a:t>2025</a:t>
            </a:r>
            <a:r>
              <a:rPr lang="zh-CN" altLang="en-US"/>
              <a:t>）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0057" y="291313"/>
            <a:ext cx="6562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教师的不可替代性</a:t>
            </a:r>
            <a:endParaRPr lang="zh-CN" altLang="en-US" sz="2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065" y="1226185"/>
            <a:ext cx="5224780" cy="4038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78270" y="1355725"/>
            <a:ext cx="5554980" cy="3784600"/>
          </a:xfrm>
          <a:prstGeom prst="rect">
            <a:avLst/>
          </a:prstGeom>
          <a:noFill/>
          <a:ln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素养培育</a:t>
            </a:r>
            <a:r>
              <a:rPr lang="en-US" altLang="zh-CN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而言，教师的角色</a:t>
            </a:r>
            <a:r>
              <a:rPr lang="zh-CN" altLang="en-US" sz="2400"/>
              <a:t>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从专注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转到专注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，培养全面发展的人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40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学习内容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的学习方式，学习态度和成效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学生的智力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学习力、思维力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学生的学业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人格塑造、道德修养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06195" y="5264785"/>
            <a:ext cx="4765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（温建平，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2025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547360" y="-165735"/>
            <a:ext cx="1855470" cy="7179310"/>
            <a:chOff x="9459" y="-261"/>
            <a:chExt cx="2922" cy="11306"/>
          </a:xfrm>
        </p:grpSpPr>
        <p:cxnSp>
          <p:nvCxnSpPr>
            <p:cNvPr id="9" name="直接连接符 8"/>
            <p:cNvCxnSpPr/>
            <p:nvPr/>
          </p:nvCxnSpPr>
          <p:spPr>
            <a:xfrm flipH="1">
              <a:off x="9459" y="-261"/>
              <a:ext cx="2922" cy="5697"/>
            </a:xfrm>
            <a:prstGeom prst="line">
              <a:avLst/>
            </a:prstGeom>
            <a:ln w="127000">
              <a:solidFill>
                <a:srgbClr val="042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 flipV="1">
              <a:off x="9459" y="5348"/>
              <a:ext cx="2922" cy="5697"/>
            </a:xfrm>
            <a:prstGeom prst="line">
              <a:avLst/>
            </a:prstGeom>
            <a:ln w="127000">
              <a:solidFill>
                <a:srgbClr val="042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735330" y="2332355"/>
            <a:ext cx="4535805" cy="3919220"/>
            <a:chOff x="5129" y="3633"/>
            <a:chExt cx="7143" cy="6172"/>
          </a:xfrm>
        </p:grpSpPr>
        <p:sp>
          <p:nvSpPr>
            <p:cNvPr id="7" name="文本框 6"/>
            <p:cNvSpPr txBox="1"/>
            <p:nvPr/>
          </p:nvSpPr>
          <p:spPr>
            <a:xfrm>
              <a:off x="5129" y="3633"/>
              <a:ext cx="427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01347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3</a:t>
              </a:r>
              <a:endParaRPr lang="en-US" altLang="zh-CN" sz="4400" b="1">
                <a:solidFill>
                  <a:srgbClr val="01347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29" y="5396"/>
              <a:ext cx="7143" cy="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rgbClr val="203A6B"/>
                  </a:solidFill>
                  <a:latin typeface="Times New Roman Bold" panose="02020803070505020304" charset="0"/>
                  <a:cs typeface="Times New Roman Bold" panose="02020803070505020304" charset="0"/>
                  <a:sym typeface="+mn-ea"/>
                </a:rPr>
                <a:t>商务英语专业人才核心竞争力构建</a:t>
              </a:r>
              <a:r>
                <a:rPr lang="zh-CN" altLang="en-US" sz="4400" b="1" dirty="0">
                  <a:solidFill>
                    <a:srgbClr val="203A6B"/>
                  </a:solidFill>
                  <a:latin typeface="Times New Roman Bold" panose="02020803070505020304" charset="0"/>
                  <a:cs typeface="Times New Roman Bold" panose="02020803070505020304" charset="0"/>
                  <a:sym typeface="+mn-ea"/>
                </a:rPr>
                <a:t>探索</a:t>
              </a:r>
              <a:endParaRPr lang="zh-CN" altLang="en-US" sz="4400" b="1" dirty="0">
                <a:solidFill>
                  <a:srgbClr val="203A6B"/>
                </a:solidFill>
                <a:latin typeface="Times New Roman Bold" panose="02020803070505020304" charset="0"/>
                <a:cs typeface="Times New Roman Bold" panose="02020803070505020304" charset="0"/>
                <a:sym typeface="+mn-ea"/>
              </a:endParaRPr>
            </a:p>
            <a:p>
              <a:pPr algn="ctr"/>
              <a:endParaRPr lang="zh-CN" altLang="en-US" sz="4400" b="1" dirty="0">
                <a:solidFill>
                  <a:srgbClr val="203A6B"/>
                </a:solidFill>
                <a:latin typeface="Times New Roman Bold" panose="02020803070505020304" charset="0"/>
                <a:cs typeface="Times New Roman Bold" panose="02020803070505020304" charset="0"/>
                <a:sym typeface="+mn-ea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5304" y="5100"/>
              <a:ext cx="1077" cy="0"/>
            </a:xfrm>
            <a:prstGeom prst="line">
              <a:avLst/>
            </a:prstGeom>
            <a:ln w="25400">
              <a:solidFill>
                <a:srgbClr val="042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图片 17" descr="3"/>
          <p:cNvPicPr>
            <a:picLocks noChangeAspect="1"/>
          </p:cNvPicPr>
          <p:nvPr/>
        </p:nvPicPr>
        <p:blipFill>
          <a:blip r:embed="rId1">
            <a:lum contrast="6000"/>
          </a:blip>
          <a:srcRect l="2486" t="-65" r="4973" b="403"/>
          <a:stretch>
            <a:fillRect/>
          </a:stretch>
        </p:blipFill>
        <p:spPr>
          <a:xfrm>
            <a:off x="5913755" y="0"/>
            <a:ext cx="8105775" cy="6858000"/>
          </a:xfrm>
          <a:prstGeom prst="hexagon">
            <a:avLst/>
          </a:prstGeom>
        </p:spPr>
      </p:pic>
      <p:pic>
        <p:nvPicPr>
          <p:cNvPr id="19" name="图片 18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" y="96520"/>
            <a:ext cx="3176905" cy="644525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72515" y="167640"/>
            <a:ext cx="8880475" cy="790575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核心竞争力构建</a:t>
            </a:r>
            <a:endParaRPr lang="zh-CN" altLang="en-US" sz="32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任意多边形: 形状 11"/>
          <p:cNvSpPr/>
          <p:nvPr userDrawn="1"/>
        </p:nvSpPr>
        <p:spPr bwMode="auto">
          <a:xfrm rot="5400000">
            <a:off x="93484" y="218081"/>
            <a:ext cx="1133344" cy="494119"/>
          </a:xfrm>
          <a:custGeom>
            <a:avLst/>
            <a:gdLst>
              <a:gd name="connsiteX0" fmla="*/ 0 w 4641513"/>
              <a:gd name="connsiteY0" fmla="*/ 0 h 2088000"/>
              <a:gd name="connsiteX1" fmla="*/ 3814008 w 4641513"/>
              <a:gd name="connsiteY1" fmla="*/ 0 h 2088000"/>
              <a:gd name="connsiteX2" fmla="*/ 4641513 w 4641513"/>
              <a:gd name="connsiteY2" fmla="*/ 1044000 h 2088000"/>
              <a:gd name="connsiteX3" fmla="*/ 3814008 w 4641513"/>
              <a:gd name="connsiteY3" fmla="*/ 2087999 h 2088000"/>
              <a:gd name="connsiteX4" fmla="*/ 3814008 w 4641513"/>
              <a:gd name="connsiteY4" fmla="*/ 2088000 h 2088000"/>
              <a:gd name="connsiteX5" fmla="*/ 0 w 4641513"/>
              <a:gd name="connsiteY5" fmla="*/ 2088000 h 20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1513" h="2088000">
                <a:moveTo>
                  <a:pt x="0" y="0"/>
                </a:moveTo>
                <a:lnTo>
                  <a:pt x="3814008" y="0"/>
                </a:lnTo>
                <a:lnTo>
                  <a:pt x="4641513" y="1044000"/>
                </a:lnTo>
                <a:lnTo>
                  <a:pt x="3814008" y="2087999"/>
                </a:lnTo>
                <a:lnTo>
                  <a:pt x="3814008" y="2088000"/>
                </a:lnTo>
                <a:lnTo>
                  <a:pt x="0" y="2088000"/>
                </a:lnTo>
                <a:close/>
              </a:path>
            </a:pathLst>
          </a:custGeom>
          <a:solidFill>
            <a:srgbClr val="223F7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en-US" sz="40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3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77390" y="958215"/>
            <a:ext cx="4627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竞争力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035" y="1727835"/>
            <a:ext cx="7429500" cy="42494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10855" y="2054225"/>
            <a:ext cx="3913505" cy="3506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冰山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美国心理学家麦克利兰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1973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年提出，被称为划分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个人竞争力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的思维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个人竞争力分为两个部分：显性和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隐性。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全面发展要发展显性和隐性两个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方面。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72515" y="167640"/>
            <a:ext cx="8880475" cy="790575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核心竞争力构建</a:t>
            </a:r>
            <a:endParaRPr lang="zh-CN" altLang="en-US" sz="32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任意多边形: 形状 11"/>
          <p:cNvSpPr/>
          <p:nvPr userDrawn="1"/>
        </p:nvSpPr>
        <p:spPr bwMode="auto">
          <a:xfrm rot="5400000">
            <a:off x="93484" y="218081"/>
            <a:ext cx="1133344" cy="494119"/>
          </a:xfrm>
          <a:custGeom>
            <a:avLst/>
            <a:gdLst>
              <a:gd name="connsiteX0" fmla="*/ 0 w 4641513"/>
              <a:gd name="connsiteY0" fmla="*/ 0 h 2088000"/>
              <a:gd name="connsiteX1" fmla="*/ 3814008 w 4641513"/>
              <a:gd name="connsiteY1" fmla="*/ 0 h 2088000"/>
              <a:gd name="connsiteX2" fmla="*/ 4641513 w 4641513"/>
              <a:gd name="connsiteY2" fmla="*/ 1044000 h 2088000"/>
              <a:gd name="connsiteX3" fmla="*/ 3814008 w 4641513"/>
              <a:gd name="connsiteY3" fmla="*/ 2087999 h 2088000"/>
              <a:gd name="connsiteX4" fmla="*/ 3814008 w 4641513"/>
              <a:gd name="connsiteY4" fmla="*/ 2088000 h 2088000"/>
              <a:gd name="connsiteX5" fmla="*/ 0 w 4641513"/>
              <a:gd name="connsiteY5" fmla="*/ 2088000 h 20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1513" h="2088000">
                <a:moveTo>
                  <a:pt x="0" y="0"/>
                </a:moveTo>
                <a:lnTo>
                  <a:pt x="3814008" y="0"/>
                </a:lnTo>
                <a:lnTo>
                  <a:pt x="4641513" y="1044000"/>
                </a:lnTo>
                <a:lnTo>
                  <a:pt x="3814008" y="2087999"/>
                </a:lnTo>
                <a:lnTo>
                  <a:pt x="3814008" y="2088000"/>
                </a:lnTo>
                <a:lnTo>
                  <a:pt x="0" y="2088000"/>
                </a:lnTo>
                <a:close/>
              </a:path>
            </a:pathLst>
          </a:custGeom>
          <a:solidFill>
            <a:srgbClr val="223F7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en-US" sz="40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3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77390" y="958215"/>
            <a:ext cx="4627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教育的终极目标是育</a:t>
            </a:r>
            <a:r>
              <a:rPr lang="zh-CN" altLang="en-US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04250" y="2054225"/>
            <a:ext cx="3420110" cy="3506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冰山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美国心理学家麦克利兰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1973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年提出，被称为划分个人竞争力的思维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个人竞争力分为两个部分：显性和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隐性。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全面发展要发展显性和隐性两个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方面。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945" y="1480185"/>
            <a:ext cx="7827645" cy="475742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72515" y="167640"/>
            <a:ext cx="8880475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贸易战</a:t>
            </a:r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大环境</a:t>
            </a:r>
            <a:endParaRPr lang="zh-CN" altLang="en-US" sz="4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任意多边形: 形状 11"/>
          <p:cNvSpPr/>
          <p:nvPr userDrawn="1"/>
        </p:nvSpPr>
        <p:spPr bwMode="auto">
          <a:xfrm rot="5400000">
            <a:off x="93484" y="218081"/>
            <a:ext cx="1133344" cy="494119"/>
          </a:xfrm>
          <a:custGeom>
            <a:avLst/>
            <a:gdLst>
              <a:gd name="connsiteX0" fmla="*/ 0 w 4641513"/>
              <a:gd name="connsiteY0" fmla="*/ 0 h 2088000"/>
              <a:gd name="connsiteX1" fmla="*/ 3814008 w 4641513"/>
              <a:gd name="connsiteY1" fmla="*/ 0 h 2088000"/>
              <a:gd name="connsiteX2" fmla="*/ 4641513 w 4641513"/>
              <a:gd name="connsiteY2" fmla="*/ 1044000 h 2088000"/>
              <a:gd name="connsiteX3" fmla="*/ 3814008 w 4641513"/>
              <a:gd name="connsiteY3" fmla="*/ 2087999 h 2088000"/>
              <a:gd name="connsiteX4" fmla="*/ 3814008 w 4641513"/>
              <a:gd name="connsiteY4" fmla="*/ 2088000 h 2088000"/>
              <a:gd name="connsiteX5" fmla="*/ 0 w 4641513"/>
              <a:gd name="connsiteY5" fmla="*/ 2088000 h 20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1513" h="2088000">
                <a:moveTo>
                  <a:pt x="0" y="0"/>
                </a:moveTo>
                <a:lnTo>
                  <a:pt x="3814008" y="0"/>
                </a:lnTo>
                <a:lnTo>
                  <a:pt x="4641513" y="1044000"/>
                </a:lnTo>
                <a:lnTo>
                  <a:pt x="3814008" y="2087999"/>
                </a:lnTo>
                <a:lnTo>
                  <a:pt x="3814008" y="2088000"/>
                </a:lnTo>
                <a:lnTo>
                  <a:pt x="0" y="2088000"/>
                </a:lnTo>
                <a:close/>
              </a:path>
            </a:pathLst>
          </a:custGeom>
          <a:solidFill>
            <a:srgbClr val="223F7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en-US" sz="40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3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9535" y="2564130"/>
            <a:ext cx="8836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商务英语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专业以专业内涵提质增效为突破口，应对不确定的未来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88085" y="1134745"/>
            <a:ext cx="100761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美国财政部长斯科特. 贝森特称，特朗普对贸易伙伴征收的“无差别关税”每年可为美国带来3000亿至6000亿美元收入。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这其中，四成与美元贬值抵消，四成由生产企业承担，仅两成是美国消费者承担。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50975" y="3554095"/>
            <a:ext cx="90665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向“宽”拓展  向“深”扎根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“要大力培养掌握党和国家方针政策、具有全球视野、通晓国际规则、熟练运用外语、精通中外谈判和沟通的国际化人才，有针对性地培养“一带一路”等对外急需的懂外语的各类专业技术和管理人才。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结合本科教学质量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国家标准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72515" y="167640"/>
            <a:ext cx="8880475" cy="790575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核心竞争力构建</a:t>
            </a:r>
            <a:endParaRPr lang="zh-CN" altLang="en-US" sz="32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任意多边形: 形状 11"/>
          <p:cNvSpPr/>
          <p:nvPr userDrawn="1"/>
        </p:nvSpPr>
        <p:spPr bwMode="auto">
          <a:xfrm rot="5400000">
            <a:off x="93484" y="218081"/>
            <a:ext cx="1133344" cy="494119"/>
          </a:xfrm>
          <a:custGeom>
            <a:avLst/>
            <a:gdLst>
              <a:gd name="connsiteX0" fmla="*/ 0 w 4641513"/>
              <a:gd name="connsiteY0" fmla="*/ 0 h 2088000"/>
              <a:gd name="connsiteX1" fmla="*/ 3814008 w 4641513"/>
              <a:gd name="connsiteY1" fmla="*/ 0 h 2088000"/>
              <a:gd name="connsiteX2" fmla="*/ 4641513 w 4641513"/>
              <a:gd name="connsiteY2" fmla="*/ 1044000 h 2088000"/>
              <a:gd name="connsiteX3" fmla="*/ 3814008 w 4641513"/>
              <a:gd name="connsiteY3" fmla="*/ 2087999 h 2088000"/>
              <a:gd name="connsiteX4" fmla="*/ 3814008 w 4641513"/>
              <a:gd name="connsiteY4" fmla="*/ 2088000 h 2088000"/>
              <a:gd name="connsiteX5" fmla="*/ 0 w 4641513"/>
              <a:gd name="connsiteY5" fmla="*/ 2088000 h 20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1513" h="2088000">
                <a:moveTo>
                  <a:pt x="0" y="0"/>
                </a:moveTo>
                <a:lnTo>
                  <a:pt x="3814008" y="0"/>
                </a:lnTo>
                <a:lnTo>
                  <a:pt x="4641513" y="1044000"/>
                </a:lnTo>
                <a:lnTo>
                  <a:pt x="3814008" y="2087999"/>
                </a:lnTo>
                <a:lnTo>
                  <a:pt x="3814008" y="2088000"/>
                </a:lnTo>
                <a:lnTo>
                  <a:pt x="0" y="2088000"/>
                </a:lnTo>
                <a:close/>
              </a:path>
            </a:pathLst>
          </a:custGeom>
          <a:solidFill>
            <a:srgbClr val="223F7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en-US" sz="40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3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1071880" y="167640"/>
          <a:ext cx="10330180" cy="6386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4652010" y="410210"/>
            <a:ext cx="4754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商务英语专业人才培养方案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93410" y="5773420"/>
            <a:ext cx="5469890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专业：强英语、善沟通、懂商务和</a:t>
            </a:r>
            <a:r>
              <a:rPr lang="zh-CN" altLang="en-US"/>
              <a:t>外贸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378450" y="6246495"/>
            <a:ext cx="6024245" cy="368300"/>
          </a:xfrm>
          <a:prstGeom prst="rect">
            <a:avLst/>
          </a:prstGeom>
          <a:noFill/>
          <a:ln>
            <a:solidFill>
              <a:srgbClr val="6F97CD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学习力、创新力、思维力、迁移力、审美力、</a:t>
            </a:r>
            <a:r>
              <a:rPr lang="zh-CN" altLang="en-US"/>
              <a:t>意志力。。。</a:t>
            </a:r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16764" y="3411938"/>
            <a:ext cx="754513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600" dirty="0">
                <a:solidFill>
                  <a:schemeClr val="bg1"/>
                </a:solidFill>
                <a:latin typeface="Times New Roman Bold" panose="02020803070505020304" charset="0"/>
                <a:ea typeface="微软雅黑" panose="020B0503020204020204" pitchFamily="34" charset="-122"/>
                <a:cs typeface="Times New Roman Bold" panose="02020803070505020304" charset="0"/>
              </a:rPr>
              <a:t>Thank you!</a:t>
            </a:r>
            <a:endParaRPr lang="en-US" altLang="zh-CN" sz="7200" b="1" spc="600" dirty="0">
              <a:solidFill>
                <a:schemeClr val="bg1"/>
              </a:solidFill>
              <a:latin typeface="Times New Roman Bold" panose="02020803070505020304" charset="0"/>
              <a:ea typeface="微软雅黑" panose="020B0503020204020204" pitchFamily="34" charset="-122"/>
              <a:cs typeface="Times New Roman Bold" panose="0202080307050502030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227955" y="885190"/>
            <a:ext cx="172339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1"/>
          <a:srcRect l="-234" t="-3452" r="80485" b="3452"/>
          <a:stretch>
            <a:fillRect/>
          </a:stretch>
        </p:blipFill>
        <p:spPr>
          <a:xfrm>
            <a:off x="5144770" y="548640"/>
            <a:ext cx="1806575" cy="1859915"/>
          </a:xfrm>
          <a:prstGeom prst="ellipse">
            <a:avLst/>
          </a:prstGeom>
        </p:spPr>
      </p:pic>
    </p:spTree>
  </p:cSld>
  <p:clrMapOvr>
    <a:masterClrMapping/>
  </p:clrMapOvr>
  <p:transition spd="slow"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547360" y="-165735"/>
            <a:ext cx="1855470" cy="7179310"/>
            <a:chOff x="9459" y="-261"/>
            <a:chExt cx="2922" cy="11306"/>
          </a:xfrm>
        </p:grpSpPr>
        <p:cxnSp>
          <p:nvCxnSpPr>
            <p:cNvPr id="9" name="直接连接符 8"/>
            <p:cNvCxnSpPr/>
            <p:nvPr/>
          </p:nvCxnSpPr>
          <p:spPr>
            <a:xfrm flipH="1">
              <a:off x="9459" y="-261"/>
              <a:ext cx="2922" cy="5697"/>
            </a:xfrm>
            <a:prstGeom prst="line">
              <a:avLst/>
            </a:prstGeom>
            <a:ln w="127000">
              <a:solidFill>
                <a:srgbClr val="042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 flipV="1">
              <a:off x="9459" y="5348"/>
              <a:ext cx="2922" cy="5697"/>
            </a:xfrm>
            <a:prstGeom prst="line">
              <a:avLst/>
            </a:prstGeom>
            <a:ln w="127000">
              <a:solidFill>
                <a:srgbClr val="042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735330" y="2332355"/>
            <a:ext cx="3443605" cy="2564765"/>
            <a:chOff x="5129" y="3633"/>
            <a:chExt cx="5423" cy="4039"/>
          </a:xfrm>
        </p:grpSpPr>
        <p:sp>
          <p:nvSpPr>
            <p:cNvPr id="7" name="文本框 6"/>
            <p:cNvSpPr txBox="1"/>
            <p:nvPr/>
          </p:nvSpPr>
          <p:spPr>
            <a:xfrm>
              <a:off x="5129" y="3633"/>
              <a:ext cx="427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01347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1</a:t>
              </a:r>
              <a:endParaRPr lang="en-US" altLang="zh-CN" sz="4400" b="1">
                <a:solidFill>
                  <a:srgbClr val="01347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29" y="5396"/>
              <a:ext cx="5423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4400" b="1" dirty="0">
                  <a:solidFill>
                    <a:srgbClr val="203A6B"/>
                  </a:solidFill>
                  <a:latin typeface="Times New Roman Bold" panose="02020803070505020304" charset="0"/>
                  <a:ea typeface="微软雅黑" panose="020B0503020204020204" pitchFamily="34" charset="-122"/>
                  <a:cs typeface="Times New Roman Bold" panose="02020803070505020304" charset="0"/>
                  <a:sym typeface="+mn-ea"/>
                </a:rPr>
                <a:t>问题提出</a:t>
              </a:r>
              <a:endParaRPr lang="zh-CN" altLang="en-US" sz="4400" b="1" dirty="0">
                <a:solidFill>
                  <a:srgbClr val="203A6B"/>
                </a:solidFill>
                <a:latin typeface="Times New Roman Bold" panose="02020803070505020304" charset="0"/>
                <a:ea typeface="微软雅黑" panose="020B0503020204020204" pitchFamily="34" charset="-122"/>
                <a:cs typeface="Times New Roman Bold" panose="02020803070505020304" charset="0"/>
                <a:sym typeface="+mn-ea"/>
              </a:endParaRPr>
            </a:p>
            <a:p>
              <a:pPr algn="ctr"/>
              <a:endParaRPr lang="zh-CN" altLang="en-US" sz="4400" b="1" dirty="0">
                <a:solidFill>
                  <a:srgbClr val="203A6B"/>
                </a:solidFill>
                <a:latin typeface="Times New Roman Bold" panose="02020803070505020304" charset="0"/>
                <a:ea typeface="微软雅黑" panose="020B0503020204020204" pitchFamily="34" charset="-122"/>
                <a:cs typeface="Times New Roman Bold" panose="02020803070505020304" charset="0"/>
                <a:sym typeface="+mn-ea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5304" y="5100"/>
              <a:ext cx="1077" cy="0"/>
            </a:xfrm>
            <a:prstGeom prst="line">
              <a:avLst/>
            </a:prstGeom>
            <a:ln w="25400">
              <a:solidFill>
                <a:srgbClr val="042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图片 17" descr="3"/>
          <p:cNvPicPr>
            <a:picLocks noChangeAspect="1"/>
          </p:cNvPicPr>
          <p:nvPr/>
        </p:nvPicPr>
        <p:blipFill>
          <a:blip r:embed="rId1">
            <a:lum contrast="6000"/>
          </a:blip>
          <a:srcRect l="2486" t="-65" r="4973" b="403"/>
          <a:stretch>
            <a:fillRect/>
          </a:stretch>
        </p:blipFill>
        <p:spPr>
          <a:xfrm>
            <a:off x="5913755" y="0"/>
            <a:ext cx="8105775" cy="6858000"/>
          </a:xfrm>
          <a:prstGeom prst="hexagon">
            <a:avLst/>
          </a:prstGeom>
        </p:spPr>
      </p:pic>
      <p:pic>
        <p:nvPicPr>
          <p:cNvPr id="19" name="图片 18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" y="96520"/>
            <a:ext cx="3176905" cy="644525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505" y="168910"/>
            <a:ext cx="4914900" cy="492125"/>
          </a:xfrm>
        </p:spPr>
        <p:txBody>
          <a:bodyPr>
            <a:normAutofit fontScale="90000"/>
          </a:bodyPr>
          <a:lstStyle/>
          <a:p>
            <a:r>
              <a:rPr lang="zh-CN" altLang="en-US" sz="3555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问题提出</a:t>
            </a:r>
            <a:endParaRPr lang="zh-CN" altLang="en-US" sz="3555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1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2210" y="661035"/>
            <a:ext cx="3937000" cy="4210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615" y="661035"/>
            <a:ext cx="3627755" cy="4806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3012" b="11915"/>
          <a:stretch>
            <a:fillRect/>
          </a:stretch>
        </p:blipFill>
        <p:spPr>
          <a:xfrm>
            <a:off x="425450" y="1016000"/>
            <a:ext cx="4273550" cy="53327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530" y="5011420"/>
            <a:ext cx="4893310" cy="174244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375275" y="590550"/>
            <a:ext cx="1429385" cy="1459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1"/>
          <a:srcRect l="-234" t="-3452" r="80485" b="3452"/>
          <a:stretch>
            <a:fillRect/>
          </a:stretch>
        </p:blipFill>
        <p:spPr>
          <a:xfrm>
            <a:off x="5375275" y="590550"/>
            <a:ext cx="1429385" cy="1471295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74750" y="2061845"/>
            <a:ext cx="10261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</a:rPr>
              <a:t>人工智能时代背景下商务英语专业人才核心竞争力构建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</a:rPr>
              <a:t>探索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</a:endParaRPr>
          </a:p>
        </p:txBody>
      </p:sp>
      <p:sp>
        <p:nvSpPr>
          <p:cNvPr id="3076" name="文本框 7"/>
          <p:cNvSpPr/>
          <p:nvPr/>
        </p:nvSpPr>
        <p:spPr>
          <a:xfrm>
            <a:off x="4485640" y="5711190"/>
            <a:ext cx="27914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itchFamily="2" charset="-122"/>
              </a:rPr>
              <a:t>分享人：张锦春</a:t>
            </a:r>
            <a:endParaRPr lang="zh-CN" altLang="en-US" sz="2400" dirty="0">
              <a:solidFill>
                <a:srgbClr val="1E4E7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dobe 黑体 Std R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39405" y="5711190"/>
            <a:ext cx="3802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日期：202</a:t>
            </a:r>
            <a:r>
              <a:rPr lang="en-US" altLang="zh-CN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 </a:t>
            </a:r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r>
              <a:rPr lang="en-US" altLang="zh-CN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日</a:t>
            </a:r>
            <a:endParaRPr lang="zh-CN" altLang="en-US" sz="2400" dirty="0">
              <a:solidFill>
                <a:srgbClr val="1E4E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9300" y="5711190"/>
            <a:ext cx="3284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E4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系别：人文学院</a:t>
            </a:r>
            <a:endParaRPr lang="zh-CN" altLang="en-US" sz="2400" dirty="0">
              <a:solidFill>
                <a:srgbClr val="1E4E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77100" y="2271395"/>
            <a:ext cx="4159250" cy="80962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问题提出</a:t>
            </a:r>
            <a:endParaRPr lang="en-US" altLang="zh-CN" sz="4800" dirty="0">
              <a:solidFill>
                <a:srgbClr val="203A6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Bold" panose="020208030705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1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7540" y="640715"/>
            <a:ext cx="6174740" cy="5941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智能化是教育变革的重要引擎，为推动科学教育与文化教育有机结合，服务人的全面发展创造了无限可能，我们将实施人工智能赋能行动，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促进智能技术与教育教学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for education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科学研究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for science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社会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for society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）的深度融合，为学习型社会、智能教育和数字技术发展提供有效的行动支撑。我们将积极推动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以智助学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，开发智能学伴、实施智能辅导，不断提升学生的科学和人文素养，让每个学生成为更好的自己。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以智助教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，研发智能助教，支撑教师备课，实现减负增效，让教师有更多精力去从事创造性教学活动，育人活动。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+mj-lt"/>
              <a:buNone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+mj-lt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中国教育部部长怀进鹏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+mj-lt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2024.01.30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微信图片_20250310202735"/>
          <p:cNvPicPr>
            <a:picLocks noChangeAspect="1"/>
          </p:cNvPicPr>
          <p:nvPr/>
        </p:nvPicPr>
        <p:blipFill>
          <a:blip r:embed="rId1"/>
          <a:srcRect l="26355" t="20663" b="5540"/>
          <a:stretch>
            <a:fillRect/>
          </a:stretch>
        </p:blipFill>
        <p:spPr>
          <a:xfrm>
            <a:off x="544195" y="1520825"/>
            <a:ext cx="4859655" cy="364871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5716905" y="3234055"/>
            <a:ext cx="6175375" cy="217741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547360" y="-165735"/>
            <a:ext cx="1855470" cy="7179310"/>
            <a:chOff x="9459" y="-261"/>
            <a:chExt cx="2922" cy="11306"/>
          </a:xfrm>
        </p:grpSpPr>
        <p:cxnSp>
          <p:nvCxnSpPr>
            <p:cNvPr id="9" name="直接连接符 8"/>
            <p:cNvCxnSpPr/>
            <p:nvPr/>
          </p:nvCxnSpPr>
          <p:spPr>
            <a:xfrm flipH="1">
              <a:off x="9459" y="-261"/>
              <a:ext cx="2922" cy="5697"/>
            </a:xfrm>
            <a:prstGeom prst="line">
              <a:avLst/>
            </a:prstGeom>
            <a:ln w="127000">
              <a:solidFill>
                <a:srgbClr val="042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 flipV="1">
              <a:off x="9459" y="5348"/>
              <a:ext cx="2922" cy="5697"/>
            </a:xfrm>
            <a:prstGeom prst="line">
              <a:avLst/>
            </a:prstGeom>
            <a:ln w="127000">
              <a:solidFill>
                <a:srgbClr val="042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735330" y="2332355"/>
            <a:ext cx="4535805" cy="3919220"/>
            <a:chOff x="5129" y="3633"/>
            <a:chExt cx="7143" cy="6172"/>
          </a:xfrm>
        </p:grpSpPr>
        <p:sp>
          <p:nvSpPr>
            <p:cNvPr id="7" name="文本框 6"/>
            <p:cNvSpPr txBox="1"/>
            <p:nvPr/>
          </p:nvSpPr>
          <p:spPr>
            <a:xfrm>
              <a:off x="5129" y="3633"/>
              <a:ext cx="427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01347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2</a:t>
              </a:r>
              <a:endParaRPr lang="en-US" altLang="zh-CN" sz="4400" b="1">
                <a:solidFill>
                  <a:srgbClr val="01347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29" y="5396"/>
              <a:ext cx="7143" cy="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203A6B"/>
                  </a:solidFill>
                  <a:latin typeface="Times New Roman Bold" panose="02020803070505020304" charset="0"/>
                  <a:cs typeface="Times New Roman Bold" panose="02020803070505020304" charset="0"/>
                  <a:sym typeface="+mn-ea"/>
                </a:rPr>
                <a:t>“</a:t>
              </a:r>
              <a:r>
                <a:rPr lang="zh-CN" altLang="en-US" sz="4400" b="1" dirty="0">
                  <a:solidFill>
                    <a:srgbClr val="203A6B"/>
                  </a:solidFill>
                  <a:latin typeface="Times New Roman Bold" panose="02020803070505020304" charset="0"/>
                  <a:cs typeface="Times New Roman Bold" panose="02020803070505020304" charset="0"/>
                  <a:sym typeface="+mn-ea"/>
                </a:rPr>
                <a:t>人工智能</a:t>
              </a:r>
              <a:r>
                <a:rPr lang="en-US" altLang="zh-CN" sz="4400" b="1" dirty="0">
                  <a:solidFill>
                    <a:srgbClr val="203A6B"/>
                  </a:solidFill>
                  <a:latin typeface="Times New Roman Bold" panose="02020803070505020304" charset="0"/>
                  <a:cs typeface="Times New Roman Bold" panose="02020803070505020304" charset="0"/>
                  <a:sym typeface="+mn-ea"/>
                </a:rPr>
                <a:t>+</a:t>
              </a:r>
              <a:r>
                <a:rPr lang="zh-CN" altLang="en-US" sz="4400" b="1" dirty="0">
                  <a:solidFill>
                    <a:srgbClr val="203A6B"/>
                  </a:solidFill>
                  <a:latin typeface="Times New Roman Bold" panose="02020803070505020304" charset="0"/>
                  <a:cs typeface="Times New Roman Bold" panose="02020803070505020304" charset="0"/>
                  <a:sym typeface="+mn-ea"/>
                </a:rPr>
                <a:t>高等教育</a:t>
              </a:r>
              <a:r>
                <a:rPr lang="en-US" altLang="zh-CN" sz="4400" b="1" dirty="0">
                  <a:solidFill>
                    <a:srgbClr val="203A6B"/>
                  </a:solidFill>
                  <a:latin typeface="Times New Roman Bold" panose="02020803070505020304" charset="0"/>
                  <a:cs typeface="Times New Roman Bold" panose="02020803070505020304" charset="0"/>
                  <a:sym typeface="+mn-ea"/>
                </a:rPr>
                <a:t>”</a:t>
              </a:r>
              <a:r>
                <a:rPr lang="zh-CN" altLang="en-US" sz="4400" b="1" dirty="0">
                  <a:solidFill>
                    <a:srgbClr val="203A6B"/>
                  </a:solidFill>
                  <a:latin typeface="Times New Roman Bold" panose="02020803070505020304" charset="0"/>
                  <a:cs typeface="Times New Roman Bold" panose="02020803070505020304" charset="0"/>
                  <a:sym typeface="+mn-ea"/>
                </a:rPr>
                <a:t>典型应用场景案例</a:t>
              </a:r>
              <a:endParaRPr lang="zh-CN" altLang="en-US" sz="4400" b="1" dirty="0">
                <a:solidFill>
                  <a:srgbClr val="203A6B"/>
                </a:solidFill>
                <a:latin typeface="Times New Roman Bold" panose="02020803070505020304" charset="0"/>
                <a:cs typeface="Times New Roman Bold" panose="02020803070505020304" charset="0"/>
                <a:sym typeface="+mn-ea"/>
              </a:endParaRPr>
            </a:p>
            <a:p>
              <a:pPr algn="ctr"/>
              <a:endParaRPr lang="zh-CN" altLang="en-US" sz="4400" b="1" dirty="0">
                <a:solidFill>
                  <a:srgbClr val="203A6B"/>
                </a:solidFill>
                <a:latin typeface="Times New Roman Bold" panose="02020803070505020304" charset="0"/>
                <a:cs typeface="Times New Roman Bold" panose="02020803070505020304" charset="0"/>
                <a:sym typeface="+mn-ea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5304" y="5100"/>
              <a:ext cx="1077" cy="0"/>
            </a:xfrm>
            <a:prstGeom prst="line">
              <a:avLst/>
            </a:prstGeom>
            <a:ln w="25400">
              <a:solidFill>
                <a:srgbClr val="042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图片 17" descr="3"/>
          <p:cNvPicPr>
            <a:picLocks noChangeAspect="1"/>
          </p:cNvPicPr>
          <p:nvPr/>
        </p:nvPicPr>
        <p:blipFill>
          <a:blip r:embed="rId1">
            <a:lum contrast="6000"/>
          </a:blip>
          <a:srcRect l="2486" t="-65" r="4973" b="403"/>
          <a:stretch>
            <a:fillRect/>
          </a:stretch>
        </p:blipFill>
        <p:spPr>
          <a:xfrm>
            <a:off x="5913755" y="0"/>
            <a:ext cx="8105775" cy="6858000"/>
          </a:xfrm>
          <a:prstGeom prst="hexagon">
            <a:avLst/>
          </a:prstGeom>
        </p:spPr>
      </p:pic>
      <p:pic>
        <p:nvPicPr>
          <p:cNvPr id="19" name="图片 18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" y="96520"/>
            <a:ext cx="3176905" cy="644525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应用场景</a:t>
            </a:r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案例</a:t>
            </a:r>
            <a:endParaRPr lang="zh-CN" altLang="en-US" sz="4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5950" y="1016000"/>
            <a:ext cx="11002010" cy="1134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教育部发布通知，公布首批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高等教育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应用场景典型案例。将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个具有代表性、示范性的案例介绍如下：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5130" y="1948180"/>
            <a:ext cx="6559550" cy="45923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4385" y="2470785"/>
            <a:ext cx="433324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北京邮电大学“码上”平台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：基于讯飞星火大模型，提供实时、启发式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编程辅导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，采用</a:t>
            </a:r>
            <a:r>
              <a:rPr lang="zh-CN" altLang="en-US" sz="24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五步引导法（情境导入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自主探究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合作交流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巩固拓展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检测小结）”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帮助学生自主纠错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，支持多语言及多学科课程，覆盖全球学习者，显著减轻教师负担并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提升教学效率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25425"/>
            <a:ext cx="4904740" cy="790575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应用场景</a:t>
            </a:r>
            <a:r>
              <a:rPr lang="zh-CN" altLang="en-US" sz="4800" dirty="0">
                <a:solidFill>
                  <a:srgbClr val="3850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 Regular" panose="02020803070505020304" charset="0"/>
                <a:sym typeface="+mn-ea"/>
              </a:rPr>
              <a:t>案例</a:t>
            </a:r>
            <a:endParaRPr lang="zh-CN" altLang="en-US" sz="4800" dirty="0">
              <a:solidFill>
                <a:srgbClr val="38507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 Regular" panose="020208030705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450" y="0"/>
            <a:ext cx="46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Times New Roman Regular" panose="02020803070505020304" charset="0"/>
                <a:cs typeface="Times New Roman Regular" panose="02020803070505020304" charset="0"/>
              </a:rPr>
              <a:t>2</a:t>
            </a:r>
            <a:endParaRPr lang="en-US" altLang="zh-CN" sz="4800">
              <a:solidFill>
                <a:schemeClr val="bg1"/>
              </a:solidFill>
              <a:latin typeface="Times New Roman Regular" panose="02020803070505020304" charset="0"/>
              <a:cs typeface="Times New Roman Regular" panose="020208030705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1625" y="1016000"/>
            <a:ext cx="5012690" cy="2413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浙江大学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智海平台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是以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知识点为核心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构建的智能教育平台，具有三大创新：一、以知识点重组多模态资源（视频、案例等），形成模块化体系，支撑跨学科融合（如</a:t>
            </a:r>
            <a:r>
              <a:rPr lang="en-US" altLang="zh-CN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AI+X”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微辅修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）；二、打造低门槛在线开发环境（智海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-Mo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平台），集成代码库、数据集，实现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边学边练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沉浸式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实训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；三、依托智海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三乐大模型提供实时答疑、个性化学习路径与智能评估，结合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浙大先生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”AI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助教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优化教学互动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，推动教育精准化、跨学科化转型。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、跨学科化转型。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3680" y="1334770"/>
            <a:ext cx="6763385" cy="462089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3565</Words>
  <Application>WPS 演示</Application>
  <PresentationFormat>宽屏</PresentationFormat>
  <Paragraphs>254</Paragraphs>
  <Slides>28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华文行楷</vt:lpstr>
      <vt:lpstr>Times New Roman Regular</vt:lpstr>
      <vt:lpstr>Times New Roman</vt:lpstr>
      <vt:lpstr>Times New Roman Bold</vt:lpstr>
      <vt:lpstr>Calibri</vt:lpstr>
      <vt:lpstr>Adobe 黑体 Std R</vt:lpstr>
      <vt:lpstr>等线</vt:lpstr>
      <vt:lpstr>Arial Unicode MS</vt:lpstr>
      <vt:lpstr>等线 Light</vt:lpstr>
      <vt:lpstr>Wingdings</vt:lpstr>
      <vt:lpstr>黑体</vt:lpstr>
      <vt:lpstr>Office 主题​​</vt:lpstr>
      <vt:lpstr>2_OfficePLUS</vt:lpstr>
      <vt:lpstr>PowerPoint 演示文稿</vt:lpstr>
      <vt:lpstr>PowerPoint 演示文稿</vt:lpstr>
      <vt:lpstr>PowerPoint 演示文稿</vt:lpstr>
      <vt:lpstr>问题提出</vt:lpstr>
      <vt:lpstr>PowerPoint 演示文稿</vt:lpstr>
      <vt:lpstr>问题提出</vt:lpstr>
      <vt:lpstr>PowerPoint 演示文稿</vt:lpstr>
      <vt:lpstr>应用场景案例</vt:lpstr>
      <vt:lpstr>应用场景案例</vt:lpstr>
      <vt:lpstr>应用场景案例</vt:lpstr>
      <vt:lpstr>应用场景案例</vt:lpstr>
      <vt:lpstr>应用场景案例</vt:lpstr>
      <vt:lpstr>应用场景案例</vt:lpstr>
      <vt:lpstr>应用场景案例</vt:lpstr>
      <vt:lpstr>应用场景案例</vt:lpstr>
      <vt:lpstr>应用场景案例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核心竞争力构建</vt:lpstr>
      <vt:lpstr>核心竞争力构建</vt:lpstr>
      <vt:lpstr>贸易战大环境</vt:lpstr>
      <vt:lpstr>核心竞争力构建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智财</dc:creator>
  <cp:lastModifiedBy>张老师</cp:lastModifiedBy>
  <cp:revision>269</cp:revision>
  <dcterms:created xsi:type="dcterms:W3CDTF">2022-05-27T14:58:00Z</dcterms:created>
  <dcterms:modified xsi:type="dcterms:W3CDTF">2025-04-28T15:07:22Z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2019-04-12T02:11:50.4963799Z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9ffada8e-f9ae-4148-b2f8-fa832a211eb2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KSOProductBuildVer">
    <vt:lpwstr>2052-12.1.0.20784</vt:lpwstr>
  </property>
  <property fmtid="{D5CDD505-2E9C-101B-9397-08002B2CF9AE}" pid="12" name="ICV">
    <vt:lpwstr>CDF5A4B4367A4916B159F05ACBED48A3_12</vt:lpwstr>
  </property>
</Properties>
</file>