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90" r:id="rId6"/>
    <p:sldId id="289" r:id="rId7"/>
    <p:sldId id="262" r:id="rId8"/>
    <p:sldId id="283" r:id="rId9"/>
    <p:sldId id="284" r:id="rId10"/>
    <p:sldId id="285" r:id="rId11"/>
    <p:sldId id="263" r:id="rId12"/>
    <p:sldId id="286" r:id="rId13"/>
    <p:sldId id="288" r:id="rId14"/>
    <p:sldId id="303" r:id="rId15"/>
    <p:sldId id="270" r:id="rId16"/>
    <p:sldId id="292" r:id="rId17"/>
    <p:sldId id="293" r:id="rId18"/>
    <p:sldId id="294" r:id="rId19"/>
    <p:sldId id="295" r:id="rId20"/>
    <p:sldId id="296" r:id="rId21"/>
    <p:sldId id="273" r:id="rId22"/>
    <p:sldId id="298" r:id="rId23"/>
    <p:sldId id="299" r:id="rId24"/>
    <p:sldId id="324" r:id="rId25"/>
    <p:sldId id="300" r:id="rId26"/>
    <p:sldId id="301" r:id="rId27"/>
    <p:sldId id="302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2" r:id="rId36"/>
    <p:sldId id="313" r:id="rId37"/>
    <p:sldId id="314" r:id="rId38"/>
    <p:sldId id="317" r:id="rId39"/>
    <p:sldId id="315" r:id="rId40"/>
    <p:sldId id="318" r:id="rId41"/>
    <p:sldId id="316" r:id="rId42"/>
    <p:sldId id="319" r:id="rId43"/>
    <p:sldId id="320" r:id="rId44"/>
    <p:sldId id="321" r:id="rId45"/>
    <p:sldId id="326" r:id="rId46"/>
    <p:sldId id="276" r:id="rId47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947F"/>
    <a:srgbClr val="808994"/>
    <a:srgbClr val="D0D7DD"/>
    <a:srgbClr val="F2E5DC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2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gs" Target="tags/tag138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每日热量消耗</a:t>
            </a:r>
          </a:p>
        </c:rich>
      </c:tx>
      <c:layout>
        <c:manualLayout>
          <c:xMode val="edge"/>
          <c:yMode val="edge"/>
          <c:x val="0.409394150958033"/>
          <c:y val="0.026807148572952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每日热量消耗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>
                <a:gsLst>
                  <a:gs pos="0">
                    <a:schemeClr val="accent1">
                      <a:hueOff val="-167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1">
                        <a:lumMod val="75000"/>
                        <a:hueOff val="-167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160000" scaled="1"/>
                </a:gra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hueOff val="-167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2">
                        <a:lumMod val="75000"/>
                        <a:hueOff val="-167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160000" scaled="1"/>
                </a:gra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0">
                    <a:schemeClr val="accent3">
                      <a:hueOff val="-1670000"/>
                    </a:schemeClr>
                  </a:gs>
                  <a:gs pos="100000">
                    <a:schemeClr val="accent3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3">
                        <a:lumMod val="75000"/>
                        <a:hueOff val="-167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160000" scaled="1"/>
                </a:gra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0">
                    <a:schemeClr val="accent4">
                      <a:hueOff val="-1670000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4">
                        <a:lumMod val="75000"/>
                        <a:hueOff val="-1670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160000" scaled="1"/>
                </a:gra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运动消耗</c:v>
                </c:pt>
                <c:pt idx="1">
                  <c:v>食物热效应</c:v>
                </c:pt>
                <c:pt idx="2">
                  <c:v>非运动性产热</c:v>
                </c:pt>
                <c:pt idx="3">
                  <c:v>基础代谢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e10188b-39be-4672-99c9-18d8e2b675f0}"/>
      </c:ext>
    </c:extLst>
  </c:chart>
  <c:spPr>
    <a:solidFill>
      <a:schemeClr val="lt1">
        <a:lumMod val="96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9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lt1">
          <a:lumMod val="96000"/>
        </a:schemeClr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>
              <a:hueOff val="-1670000"/>
            </a:schemeClr>
          </a:gs>
          <a:gs pos="100000">
            <a:schemeClr val="phClr"/>
          </a:gs>
        </a:gsLst>
        <a:lin ang="5400000" scaled="0"/>
      </a:gradFill>
      <a:ln>
        <a:gradFill>
          <a:gsLst>
            <a:gs pos="0">
              <a:schemeClr val="phClr">
                <a:lumMod val="75000"/>
                <a:hueOff val="-1670000"/>
              </a:schemeClr>
            </a:gs>
            <a:gs pos="100000">
              <a:schemeClr val="phClr">
                <a:lumMod val="75000"/>
              </a:schemeClr>
            </a:gs>
          </a:gsLst>
          <a:lin ang="5160000" scaled="1"/>
        </a:gra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8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0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6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8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7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9.xml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3.xml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4.xml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6.xml"/><Relationship Id="rId1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6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889422" y="216254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9478863" y="4828436"/>
            <a:ext cx="2969895" cy="2095019"/>
          </a:xfrm>
          <a:custGeom>
            <a:avLst/>
            <a:gdLst>
              <a:gd name="connsiteX0" fmla="*/ 4568 w 4677"/>
              <a:gd name="connsiteY0" fmla="*/ 65 h 3299"/>
              <a:gd name="connsiteX1" fmla="*/ 1461 w 4677"/>
              <a:gd name="connsiteY1" fmla="*/ 826 h 3299"/>
              <a:gd name="connsiteX2" fmla="*/ 0 w 4677"/>
              <a:gd name="connsiteY2" fmla="*/ 3262 h 3299"/>
              <a:gd name="connsiteX3" fmla="*/ 4677 w 4677"/>
              <a:gd name="connsiteY3" fmla="*/ 3270 h 3299"/>
              <a:gd name="connsiteX4" fmla="*/ 4568 w 4677"/>
              <a:gd name="connsiteY4" fmla="*/ 65 h 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299">
                <a:moveTo>
                  <a:pt x="4568" y="65"/>
                </a:moveTo>
                <a:cubicBezTo>
                  <a:pt x="4325" y="-169"/>
                  <a:pt x="2736" y="267"/>
                  <a:pt x="1461" y="826"/>
                </a:cubicBezTo>
                <a:cubicBezTo>
                  <a:pt x="187" y="1384"/>
                  <a:pt x="195" y="2266"/>
                  <a:pt x="0" y="3262"/>
                </a:cubicBezTo>
                <a:cubicBezTo>
                  <a:pt x="2441" y="3323"/>
                  <a:pt x="3893" y="3298"/>
                  <a:pt x="4677" y="3270"/>
                </a:cubicBezTo>
                <a:cubicBezTo>
                  <a:pt x="4666" y="1720"/>
                  <a:pt x="4636" y="1502"/>
                  <a:pt x="4568" y="65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702839" y="-807431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5984875" y="258445"/>
            <a:ext cx="7514590" cy="1265555"/>
          </a:xfrm>
          <a:custGeom>
            <a:avLst/>
            <a:gdLst>
              <a:gd name="connsiteX0" fmla="*/ 0 w 10380"/>
              <a:gd name="connsiteY0" fmla="*/ 2600 h 2611"/>
              <a:gd name="connsiteX1" fmla="*/ 615 w 10380"/>
              <a:gd name="connsiteY1" fmla="*/ 1426 h 2611"/>
              <a:gd name="connsiteX2" fmla="*/ 1695 w 10380"/>
              <a:gd name="connsiteY2" fmla="*/ 497 h 2611"/>
              <a:gd name="connsiteX3" fmla="*/ 2820 w 10380"/>
              <a:gd name="connsiteY3" fmla="*/ 307 h 2611"/>
              <a:gd name="connsiteX4" fmla="*/ 4755 w 10380"/>
              <a:gd name="connsiteY4" fmla="*/ 1056 h 2611"/>
              <a:gd name="connsiteX5" fmla="*/ 7425 w 10380"/>
              <a:gd name="connsiteY5" fmla="*/ 5 h 2611"/>
              <a:gd name="connsiteX6" fmla="*/ 9915 w 10380"/>
              <a:gd name="connsiteY6" fmla="*/ 1426 h 2611"/>
              <a:gd name="connsiteX7" fmla="*/ 10380 w 10380"/>
              <a:gd name="connsiteY7" fmla="*/ 2611 h 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0" h="2611">
                <a:moveTo>
                  <a:pt x="0" y="2600"/>
                </a:moveTo>
                <a:cubicBezTo>
                  <a:pt x="101" y="2384"/>
                  <a:pt x="276" y="1846"/>
                  <a:pt x="615" y="1426"/>
                </a:cubicBezTo>
                <a:cubicBezTo>
                  <a:pt x="954" y="1005"/>
                  <a:pt x="1254" y="721"/>
                  <a:pt x="1695" y="497"/>
                </a:cubicBezTo>
                <a:cubicBezTo>
                  <a:pt x="2136" y="274"/>
                  <a:pt x="2403" y="287"/>
                  <a:pt x="2820" y="307"/>
                </a:cubicBezTo>
                <a:cubicBezTo>
                  <a:pt x="3237" y="327"/>
                  <a:pt x="4045" y="1054"/>
                  <a:pt x="4755" y="1056"/>
                </a:cubicBezTo>
                <a:cubicBezTo>
                  <a:pt x="5465" y="1058"/>
                  <a:pt x="6085" y="-88"/>
                  <a:pt x="7425" y="5"/>
                </a:cubicBezTo>
                <a:cubicBezTo>
                  <a:pt x="8765" y="98"/>
                  <a:pt x="9651" y="996"/>
                  <a:pt x="9915" y="1426"/>
                </a:cubicBezTo>
                <a:cubicBezTo>
                  <a:pt x="10179" y="1855"/>
                  <a:pt x="10281" y="2381"/>
                  <a:pt x="10380" y="2611"/>
                </a:cubicBezTo>
              </a:path>
            </a:pathLst>
          </a:custGeom>
          <a:noFill/>
          <a:ln w="32512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679281" y="372424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3810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996440" y="2550160"/>
            <a:ext cx="8408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60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  <a:cs typeface="站酷快乐体2016修订版" panose="02010600030101010101" charset="-122"/>
                <a:sym typeface="+mn-ea"/>
              </a:rPr>
              <a:t>健康减肥</a:t>
            </a:r>
            <a:endParaRPr lang="zh-CN" sz="6000">
              <a:solidFill>
                <a:schemeClr val="tx1"/>
              </a:solidFill>
              <a:latin typeface="阿里巴巴普惠体" panose="00020600040101010101" charset="-122"/>
              <a:ea typeface="阿里巴巴普惠体" panose="0002060004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30005" y="3279140"/>
            <a:ext cx="3319780" cy="3695065"/>
          </a:xfrm>
          <a:prstGeom prst="rect">
            <a:avLst/>
          </a:prstGeom>
          <a:blipFill rotWithShape="1">
            <a:blip r:embed="rId1">
              <a:alphaModFix amt="5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3600450" cy="4006850"/>
          </a:xfrm>
          <a:prstGeom prst="rect">
            <a:avLst/>
          </a:prstGeom>
          <a:blipFill rotWithShape="1">
            <a:blip r:embed="rId1">
              <a:alphaModFix amt="5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95235" y="4342765"/>
            <a:ext cx="34988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汇报人：</a:t>
            </a:r>
            <a:r>
              <a:rPr lang="zh-CN" altLang="en-US"/>
              <a:t>马奎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2025.3.18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18590" y="451485"/>
            <a:ext cx="1303020" cy="130302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16100" y="876300"/>
            <a:ext cx="90551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4000">
                <a:ln>
                  <a:noFill/>
                </a:ln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03</a:t>
            </a:r>
            <a:endParaRPr lang="en-US" altLang="zh-CN" sz="4000">
              <a:ln>
                <a:noFill/>
              </a:ln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0865" y="876300"/>
            <a:ext cx="3408680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合理</a:t>
            </a:r>
            <a:r>
              <a:rPr lang="zh-CN" altLang="en-US" sz="3600" dirty="0" smtClean="0">
                <a:solidFill>
                  <a:schemeClr val="tx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的饮食</a:t>
            </a:r>
            <a:r>
              <a:rPr lang="zh-CN" altLang="en-US" sz="3600" dirty="0" smtClean="0">
                <a:solidFill>
                  <a:schemeClr val="tx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安排</a:t>
            </a:r>
            <a:endParaRPr lang="zh-CN" altLang="en-US" sz="3600" dirty="0" smtClean="0">
              <a:solidFill>
                <a:schemeClr val="tx1"/>
              </a:solidFill>
              <a:latin typeface="阿里巴巴普惠体 Medium" panose="00020600040101010101" charset="-122"/>
              <a:ea typeface="阿里巴巴普惠体 Medium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675" t="22243" r="-1675" b="-493"/>
          <a:stretch>
            <a:fillRect/>
          </a:stretch>
        </p:blipFill>
        <p:spPr>
          <a:xfrm>
            <a:off x="1901825" y="2780030"/>
            <a:ext cx="8679180" cy="3225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8190" y="2152650"/>
            <a:ext cx="449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热量赤字（缺口）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65" y="1343660"/>
            <a:ext cx="3783330" cy="4170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95" y="1343660"/>
            <a:ext cx="3814445" cy="41706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4" name="图表 13"/>
          <p:cNvGraphicFramePr/>
          <p:nvPr/>
        </p:nvGraphicFramePr>
        <p:xfrm>
          <a:off x="1965960" y="1500505"/>
          <a:ext cx="7630795" cy="464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29385" y="763270"/>
            <a:ext cx="4053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人体每日热量消耗构成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86205" y="789305"/>
            <a:ext cx="4234180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人体基础代谢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公式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8840" y="1764030"/>
            <a:ext cx="7942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基础代谢：是人在静息状态下的机体正常消耗的能量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9680" y="2381885"/>
            <a:ext cx="8065135" cy="1595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2400"/>
              <a:t>1、男性</a:t>
            </a:r>
            <a:r>
              <a:rPr lang="zh-CN" altLang="en-US" sz="2400"/>
              <a:t>（</a:t>
            </a:r>
            <a:r>
              <a:rPr lang="en-US" altLang="zh-CN" sz="2400"/>
              <a:t>kcai</a:t>
            </a:r>
            <a:r>
              <a:rPr lang="zh-CN" altLang="en-US" sz="2400"/>
              <a:t>）</a:t>
            </a:r>
            <a:r>
              <a:rPr lang="en-US" altLang="zh-CN" sz="2400"/>
              <a:t>=10*</a:t>
            </a:r>
            <a:r>
              <a:rPr lang="zh-CN" altLang="en-US" sz="2400"/>
              <a:t>体重</a:t>
            </a:r>
            <a:r>
              <a:rPr lang="en-US" altLang="zh-CN" sz="2400"/>
              <a:t>+6.25*</a:t>
            </a:r>
            <a:r>
              <a:rPr lang="zh-CN" altLang="en-US" sz="2400"/>
              <a:t>身高</a:t>
            </a:r>
            <a:r>
              <a:rPr lang="en-US" altLang="zh-CN" sz="2400"/>
              <a:t>-5*</a:t>
            </a:r>
            <a:r>
              <a:rPr lang="zh-CN" altLang="en-US" sz="2400"/>
              <a:t>年龄</a:t>
            </a:r>
            <a:r>
              <a:rPr lang="en-US" altLang="zh-CN" sz="2400"/>
              <a:t>+5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2</a:t>
            </a:r>
            <a:r>
              <a:rPr lang="zh-CN" altLang="en-US" sz="2400"/>
              <a:t>、女性（</a:t>
            </a:r>
            <a:r>
              <a:rPr lang="en-US" altLang="zh-CN" sz="2400"/>
              <a:t>kcai</a:t>
            </a:r>
            <a:r>
              <a:rPr lang="zh-CN" altLang="en-US" sz="2400"/>
              <a:t>）</a:t>
            </a:r>
            <a:r>
              <a:rPr lang="en-US" altLang="zh-CN" sz="2400">
                <a:sym typeface="+mn-ea"/>
              </a:rPr>
              <a:t>=10*</a:t>
            </a:r>
            <a:r>
              <a:rPr lang="zh-CN" altLang="en-US" sz="2400">
                <a:sym typeface="+mn-ea"/>
              </a:rPr>
              <a:t>体重</a:t>
            </a:r>
            <a:r>
              <a:rPr lang="en-US" altLang="zh-CN" sz="2400">
                <a:sym typeface="+mn-ea"/>
              </a:rPr>
              <a:t>+6.25*</a:t>
            </a:r>
            <a:r>
              <a:rPr lang="zh-CN" altLang="en-US" sz="2400">
                <a:sym typeface="+mn-ea"/>
              </a:rPr>
              <a:t>身高</a:t>
            </a:r>
            <a:r>
              <a:rPr lang="en-US" altLang="zh-CN" sz="2400">
                <a:sym typeface="+mn-ea"/>
              </a:rPr>
              <a:t>-5*</a:t>
            </a:r>
            <a:r>
              <a:rPr lang="zh-CN" altLang="en-US" sz="2400">
                <a:sym typeface="+mn-ea"/>
              </a:rPr>
              <a:t>年龄</a:t>
            </a:r>
            <a:r>
              <a:rPr lang="en-US" altLang="zh-CN" sz="2400">
                <a:sym typeface="+mn-ea"/>
              </a:rPr>
              <a:t>-161</a:t>
            </a:r>
            <a:endParaRPr lang="zh-CN" altLang="en-US" sz="2400"/>
          </a:p>
          <a:p>
            <a:endParaRPr lang="en-US" altLang="zh-CN" sz="2400"/>
          </a:p>
          <a:p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51660" y="1247140"/>
            <a:ext cx="882777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食物热效应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 sz="2400"/>
              <a:t>食物热效应也就是身体消化吸收食物的同时也在消耗的热量。其中，</a:t>
            </a:r>
            <a:r>
              <a:rPr lang="zh-CN" altLang="en-US" sz="2400">
                <a:solidFill>
                  <a:srgbClr val="FF0000"/>
                </a:solidFill>
              </a:rPr>
              <a:t>蛋白质的热效应</a:t>
            </a:r>
            <a:r>
              <a:rPr lang="zh-CN" altLang="en-US" sz="2400"/>
              <a:t>更好，能够达到</a:t>
            </a:r>
            <a:r>
              <a:rPr lang="en-US" altLang="zh-CN" sz="2400">
                <a:solidFill>
                  <a:srgbClr val="FF0000"/>
                </a:solidFill>
              </a:rPr>
              <a:t>20%-30%</a:t>
            </a:r>
            <a:r>
              <a:rPr lang="zh-CN" altLang="en-US" sz="2400"/>
              <a:t>，碳水化合物的热效应在</a:t>
            </a:r>
            <a:r>
              <a:rPr lang="en-US" altLang="zh-CN" sz="2400"/>
              <a:t>5%-10%</a:t>
            </a:r>
            <a:r>
              <a:rPr lang="zh-CN" altLang="en-US" sz="2400"/>
              <a:t>，而脂肪的热效应在</a:t>
            </a:r>
            <a:r>
              <a:rPr lang="en-US" altLang="zh-CN" sz="2400"/>
              <a:t>0-3%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13255" y="1565910"/>
            <a:ext cx="88277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非运动性产热</a:t>
            </a:r>
            <a:r>
              <a:rPr lang="en-US" altLang="zh-CN" sz="2800"/>
              <a:t>(15%)</a:t>
            </a:r>
            <a:r>
              <a:rPr lang="zh-CN" altLang="en-US" sz="2800"/>
              <a:t>：</a:t>
            </a:r>
            <a:r>
              <a:rPr lang="zh-CN" altLang="en-US" sz="2800">
                <a:sym typeface="+mn-ea"/>
              </a:rPr>
              <a:t>除运动以外的消耗。</a:t>
            </a:r>
            <a:endParaRPr lang="en-US" altLang="zh-CN" sz="2800"/>
          </a:p>
          <a:p>
            <a:r>
              <a:rPr lang="en-US" altLang="zh-CN" sz="2800"/>
              <a:t>     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增加每日的步数（步行上班，骑自行车上班）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能站不坐（人体每天站</a:t>
            </a:r>
            <a:r>
              <a:rPr lang="en-US" altLang="zh-CN" sz="2400"/>
              <a:t>10</a:t>
            </a:r>
            <a:r>
              <a:rPr lang="zh-CN" altLang="en-US" sz="2400"/>
              <a:t>个小时需要运动</a:t>
            </a:r>
            <a:r>
              <a:rPr lang="en-US" altLang="zh-CN" sz="2400"/>
              <a:t>1.5</a:t>
            </a:r>
            <a:r>
              <a:rPr lang="zh-CN" altLang="en-US" sz="2400"/>
              <a:t>小时才能抵消久坐对身体的</a:t>
            </a:r>
            <a:r>
              <a:rPr lang="zh-CN" altLang="en-US" sz="2400"/>
              <a:t>损害）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/>
              <a:t>日常生活中增加更多活动</a:t>
            </a:r>
            <a:r>
              <a:rPr lang="en-US" altLang="zh-CN" sz="2400"/>
              <a:t>  </a:t>
            </a:r>
            <a:endParaRPr lang="en-US" altLang="zh-CN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14805" y="969010"/>
            <a:ext cx="953770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每天人体摄入能量</a:t>
            </a:r>
            <a:endParaRPr lang="en-US" altLang="zh-CN" sz="2800"/>
          </a:p>
          <a:p>
            <a:r>
              <a:rPr lang="en-US" altLang="zh-CN" sz="2800"/>
              <a:t>     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</a:t>
            </a:r>
            <a:r>
              <a:rPr lang="zh-CN" altLang="en-US" sz="2400"/>
              <a:t>摄入热量</a:t>
            </a:r>
            <a:r>
              <a:rPr lang="zh-CN" altLang="en-US" sz="2400"/>
              <a:t>计算公式：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体重斤数</a:t>
            </a:r>
            <a:r>
              <a:rPr lang="zh-CN" altLang="en-US" sz="2400">
                <a:latin typeface="Arial" panose="020B0604020202020204" pitchFamily="34" charset="0"/>
              </a:rPr>
              <a:t>×</a:t>
            </a:r>
            <a:r>
              <a:rPr lang="en-US" altLang="zh-CN" sz="2400">
                <a:latin typeface="Arial" panose="020B0604020202020204" pitchFamily="34" charset="0"/>
              </a:rPr>
              <a:t>(10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>
                <a:latin typeface="Arial" panose="020B0604020202020204" pitchFamily="34" charset="0"/>
              </a:rPr>
              <a:t>12)=</a:t>
            </a:r>
            <a:r>
              <a:rPr lang="zh-CN" altLang="en-US" sz="2400">
                <a:latin typeface="Arial" panose="020B0604020202020204" pitchFamily="34" charset="0"/>
              </a:rPr>
              <a:t>总摄入热量</a:t>
            </a:r>
            <a:r>
              <a:rPr lang="zh-CN" altLang="en-US">
                <a:latin typeface="Arial" panose="020B0604020202020204" pitchFamily="34" charset="0"/>
              </a:rPr>
              <a:t>（这个热量是含有热量缺口的热量）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</a:rPr>
              <a:t>          1kcal</a:t>
            </a:r>
            <a:r>
              <a:rPr lang="zh-CN" altLang="en-US">
                <a:latin typeface="Arial" panose="020B0604020202020204" pitchFamily="34" charset="0"/>
              </a:rPr>
              <a:t>（千卡）</a:t>
            </a:r>
            <a:r>
              <a:rPr lang="en-US" altLang="zh-CN">
                <a:latin typeface="Arial" panose="020B0604020202020204" pitchFamily="34" charset="0"/>
              </a:rPr>
              <a:t>=1000cal</a:t>
            </a:r>
            <a:r>
              <a:rPr lang="zh-CN" altLang="en-US">
                <a:latin typeface="Arial" panose="020B0604020202020204" pitchFamily="34" charset="0"/>
              </a:rPr>
              <a:t>（卡路里）</a:t>
            </a:r>
            <a:endParaRPr lang="en-US" altLang="zh-CN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</a:rPr>
              <a:t>          1kcal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≈4.19kj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千焦）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30070" y="4257675"/>
          <a:ext cx="8737600" cy="140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365"/>
                <a:gridCol w="2471420"/>
                <a:gridCol w="2504440"/>
                <a:gridCol w="2492375"/>
              </a:tblGrid>
              <a:tr h="4686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低强度身体活动水平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中强度身体活动水平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高强度身体活动水平</a:t>
                      </a:r>
                      <a:endParaRPr lang="zh-CN" altLang="en-US" sz="2000" b="0">
                        <a:sym typeface="+mn-ea"/>
                      </a:endParaRPr>
                    </a:p>
                  </a:txBody>
                  <a:tcPr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成年男性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1950-2150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2400-2550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2800-3000</a:t>
                      </a:r>
                      <a:endParaRPr lang="en-US" altLang="zh-CN" sz="2000"/>
                    </a:p>
                  </a:txBody>
                  <a:tcPr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成年女性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1600-1700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1950-2100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2300-2450</a:t>
                      </a:r>
                      <a:endParaRPr lang="en-US" altLang="zh-CN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97225" y="3843655"/>
            <a:ext cx="5798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中国居民成人膳食能量需要量（单位：</a:t>
            </a:r>
            <a:r>
              <a:rPr lang="en-US" altLang="zh-CN" sz="2000" b="1"/>
              <a:t>kcal/d</a:t>
            </a:r>
            <a:r>
              <a:rPr lang="zh-CN" altLang="en-US" sz="2000" b="1"/>
              <a:t>）</a:t>
            </a:r>
            <a:endParaRPr lang="zh-CN" altLang="en-US" sz="20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203835" y="-10287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75" y="1111250"/>
            <a:ext cx="3067685" cy="4926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7830" y="1401445"/>
            <a:ext cx="5299710" cy="5125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800"/>
              <a:t>体重：</a:t>
            </a:r>
            <a:r>
              <a:rPr lang="en-US" altLang="zh-CN" sz="2800"/>
              <a:t>180</a:t>
            </a:r>
            <a:r>
              <a:rPr lang="zh-CN" altLang="en-US" sz="2800"/>
              <a:t>斤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/>
              <a:t>每周运动</a:t>
            </a:r>
            <a:r>
              <a:rPr lang="en-US" altLang="zh-CN"/>
              <a:t>5</a:t>
            </a:r>
            <a:r>
              <a:rPr lang="zh-CN" altLang="en-US"/>
              <a:t>次</a:t>
            </a:r>
            <a:r>
              <a:rPr lang="en-US" altLang="zh-CN"/>
              <a:t> 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小明每日摄入的热量：</a:t>
            </a:r>
            <a:endParaRPr lang="zh-CN" altLang="en-US" sz="24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Arial" panose="020B0604020202020204" pitchFamily="34" charset="0"/>
              </a:rPr>
              <a:t>180</a:t>
            </a:r>
            <a:r>
              <a:rPr lang="zh-CN" altLang="en-US" sz="2400">
                <a:latin typeface="Arial" panose="020B0604020202020204" pitchFamily="34" charset="0"/>
              </a:rPr>
              <a:t>斤</a:t>
            </a:r>
            <a:r>
              <a:rPr lang="zh-CN" altLang="en-US" sz="2400">
                <a:latin typeface="Arial" panose="020B0604020202020204" pitchFamily="34" charset="0"/>
                <a:sym typeface="+mn-ea"/>
              </a:rPr>
              <a:t>×</a:t>
            </a:r>
            <a:r>
              <a:rPr lang="en-US" altLang="zh-CN" sz="2400">
                <a:latin typeface="Arial" panose="020B0604020202020204" pitchFamily="34" charset="0"/>
                <a:sym typeface="+mn-ea"/>
              </a:rPr>
              <a:t>12=2160kcai</a:t>
            </a:r>
            <a:endParaRPr lang="en-US" altLang="zh-CN" sz="240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</a:rPr>
              <a:t>2160</a:t>
            </a:r>
            <a:r>
              <a:rPr lang="zh-CN" altLang="en-US">
                <a:latin typeface="Arial" panose="020B0604020202020204" pitchFamily="34" charset="0"/>
              </a:rPr>
              <a:t>就是小明每天该摄入的总热量，不需要再减了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</a:rPr>
              <a:t>蛋白质的摄入：体重斤数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×（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0.8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～1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脂肪不能低于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50g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346710" y="-26797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37715" y="1844040"/>
            <a:ext cx="7825105" cy="4057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</a:rPr>
              <a:t>蛋白质的摄入：体重斤数</a:t>
            </a:r>
            <a:r>
              <a:rPr lang="zh-CN" altLang="en-US" sz="2400">
                <a:latin typeface="Arial" panose="020B0604020202020204" pitchFamily="34" charset="0"/>
                <a:sym typeface="+mn-ea"/>
              </a:rPr>
              <a:t>×（</a:t>
            </a:r>
            <a:r>
              <a:rPr lang="en-US" altLang="zh-CN" sz="2400">
                <a:latin typeface="Arial" panose="020B0604020202020204" pitchFamily="34" charset="0"/>
                <a:sym typeface="+mn-ea"/>
              </a:rPr>
              <a:t>0.8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～1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180g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脂肪不能低于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50g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提供能量，保温，保护内脏，参与代谢）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碳水摄入：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2160-180</a:t>
            </a:r>
            <a:r>
              <a:rPr lang="zh-CN" altLang="en-US" sz="2400">
                <a:latin typeface="Arial" panose="020B0604020202020204" pitchFamily="34" charset="0"/>
                <a:sym typeface="+mn-ea"/>
              </a:rPr>
              <a:t>×</a:t>
            </a:r>
            <a:r>
              <a:rPr lang="en-US" altLang="zh-CN" sz="2400">
                <a:latin typeface="Arial" panose="020B0604020202020204" pitchFamily="34" charset="0"/>
                <a:sym typeface="+mn-ea"/>
              </a:rPr>
              <a:t>4-50</a:t>
            </a:r>
            <a:r>
              <a:rPr lang="zh-CN" altLang="en-US" sz="2400">
                <a:latin typeface="Arial" panose="020B0604020202020204" pitchFamily="34" charset="0"/>
                <a:sym typeface="+mn-ea"/>
              </a:rPr>
              <a:t>×</a:t>
            </a:r>
            <a:r>
              <a:rPr lang="en-US" altLang="zh-CN" sz="2400">
                <a:latin typeface="Arial" panose="020B0604020202020204" pitchFamily="34" charset="0"/>
                <a:sym typeface="+mn-ea"/>
              </a:rPr>
              <a:t>9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 sz="2400">
                <a:latin typeface="Arial" panose="020B0604020202020204" pitchFamily="34" charset="0"/>
                <a:sym typeface="+mn-ea"/>
              </a:rPr>
              <a:t>990</a:t>
            </a:r>
            <a:endParaRPr lang="en-US" altLang="zh-CN" sz="240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Arial" panose="020B0604020202020204" pitchFamily="34" charset="0"/>
                <a:sym typeface="+mn-ea"/>
              </a:rPr>
              <a:t>      990÷4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 sz="2400">
                <a:latin typeface="Arial" panose="020B0604020202020204" pitchFamily="34" charset="0"/>
                <a:sym typeface="+mn-ea"/>
              </a:rPr>
              <a:t>247.5g</a:t>
            </a:r>
            <a:endParaRPr lang="en-US" altLang="zh-CN" sz="240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  <a:sym typeface="+mn-ea"/>
              </a:rPr>
              <a:t>           1g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脂肪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9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kcai</a:t>
            </a:r>
            <a:endParaRPr lang="en-US" altLang="zh-CN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  <a:sym typeface="+mn-ea"/>
              </a:rPr>
              <a:t>           1g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碳水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kcai</a:t>
            </a:r>
            <a:endParaRPr lang="en-US" altLang="zh-CN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  <a:sym typeface="+mn-ea"/>
              </a:rPr>
              <a:t>           1g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蛋白质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kcai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8430" y="824865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人体能量摄入构成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346710" y="-26797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08430" y="690880"/>
            <a:ext cx="440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每日膳食</a:t>
            </a:r>
            <a:r>
              <a:rPr lang="zh-CN" altLang="en-US" sz="3200"/>
              <a:t>搭配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054225" y="1605280"/>
            <a:ext cx="4918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例如：正常的一日三餐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30" y="2396490"/>
            <a:ext cx="2136140" cy="1966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15" y="2396490"/>
            <a:ext cx="2211070" cy="1953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435" y="2401570"/>
            <a:ext cx="1988185" cy="1948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08430" y="4723765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减脂餐吃健康</a:t>
            </a:r>
            <a:r>
              <a:rPr lang="zh-CN" altLang="en-US"/>
              <a:t>的食物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31410" y="4721225"/>
            <a:ext cx="2562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可持续餐口感</a:t>
            </a:r>
            <a:r>
              <a:rPr lang="zh-CN" altLang="en-US"/>
              <a:t>不腻，热量</a:t>
            </a:r>
            <a:r>
              <a:rPr lang="zh-CN" altLang="en-US"/>
              <a:t>可控，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716645" y="4723765"/>
            <a:ext cx="2524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享受餐吃喜欢的食物，食物量要在总热量</a:t>
            </a:r>
            <a:r>
              <a:rPr lang="zh-CN" altLang="en-US"/>
              <a:t>内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>
            <a:endCxn id="5" idx="3"/>
          </p:cNvCxnSpPr>
          <p:nvPr>
            <p:custDataLst>
              <p:tags r:id="rId1"/>
            </p:custDataLst>
          </p:nvPr>
        </p:nvCxnSpPr>
        <p:spPr>
          <a:xfrm>
            <a:off x="1396365" y="3552825"/>
            <a:ext cx="9057640" cy="635"/>
          </a:xfrm>
          <a:prstGeom prst="line">
            <a:avLst/>
          </a:prstGeom>
          <a:ln>
            <a:solidFill>
              <a:srgbClr val="AF9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666490" y="949960"/>
            <a:ext cx="474091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cap="all">
                <a:solidFill>
                  <a:srgbClr val="808994"/>
                </a:solidFill>
                <a:uFillTx/>
                <a:latin typeface="阿里巴巴普惠体" panose="00020600040101010101" charset="-122"/>
                <a:ea typeface="阿里巴巴普惠体" panose="00020600040101010101" charset="-122"/>
                <a:sym typeface="+mn-ea"/>
              </a:rPr>
              <a:t>目录</a:t>
            </a:r>
            <a:endParaRPr lang="zh-CN" altLang="en-US" sz="4400" cap="all">
              <a:solidFill>
                <a:srgbClr val="808994"/>
              </a:solidFill>
              <a:uFillTx/>
              <a:latin typeface="阿里巴巴普惠体" panose="00020600040101010101" charset="-122"/>
              <a:ea typeface="阿里巴巴普惠体" panose="00020600040101010101" charset="-122"/>
              <a:sym typeface="+mn-ea"/>
            </a:endParaRPr>
          </a:p>
        </p:txBody>
      </p:sp>
      <p:sp>
        <p:nvSpPr>
          <p:cNvPr id="35" name="椭圆 34"/>
          <p:cNvSpPr/>
          <p:nvPr>
            <p:custDataLst>
              <p:tags r:id="rId3"/>
            </p:custDataLst>
          </p:nvPr>
        </p:nvSpPr>
        <p:spPr>
          <a:xfrm>
            <a:off x="1213485" y="3357245"/>
            <a:ext cx="396875" cy="38989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1231265" y="3354705"/>
            <a:ext cx="490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01</a:t>
            </a:r>
            <a:endParaRPr lang="en-US" altLang="zh-CN"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>
            <a:off x="3319145" y="3378835"/>
            <a:ext cx="389890" cy="38989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3329940" y="3387090"/>
            <a:ext cx="5130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02</a:t>
            </a:r>
            <a:endParaRPr lang="en-US" altLang="zh-CN"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566420" y="4013835"/>
            <a:ext cx="1624965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2800" dirty="0">
                <a:solidFill>
                  <a:srgbClr val="AF947F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肥胖原因</a:t>
            </a:r>
            <a:endParaRPr lang="zh-CN" altLang="en-US" sz="2800" dirty="0">
              <a:solidFill>
                <a:srgbClr val="AF947F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2512060" y="4013835"/>
            <a:ext cx="2003425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2800" dirty="0">
                <a:solidFill>
                  <a:srgbClr val="AF947F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心理建设</a:t>
            </a:r>
            <a:endParaRPr lang="zh-CN" altLang="en-US" sz="2800" dirty="0" smtClean="0">
              <a:solidFill>
                <a:srgbClr val="AF947F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39" name="椭圆 38"/>
          <p:cNvSpPr/>
          <p:nvPr>
            <p:custDataLst>
              <p:tags r:id="rId9"/>
            </p:custDataLst>
          </p:nvPr>
        </p:nvSpPr>
        <p:spPr>
          <a:xfrm>
            <a:off x="5448300" y="3407410"/>
            <a:ext cx="389890" cy="38989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5450840" y="3407410"/>
            <a:ext cx="5130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03</a:t>
            </a:r>
            <a:endParaRPr lang="en-US" altLang="zh-CN"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7741920" y="3365500"/>
            <a:ext cx="389890" cy="38989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12"/>
            </p:custDataLst>
          </p:nvPr>
        </p:nvSpPr>
        <p:spPr>
          <a:xfrm>
            <a:off x="7741920" y="3395980"/>
            <a:ext cx="436880" cy="387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04</a:t>
            </a:r>
            <a:endParaRPr lang="en-US" altLang="zh-CN"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4686935" y="4013835"/>
            <a:ext cx="1929130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2800" dirty="0">
                <a:solidFill>
                  <a:srgbClr val="AF947F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饮食</a:t>
            </a:r>
            <a:r>
              <a:rPr lang="zh-CN" altLang="en-US" sz="2800" dirty="0">
                <a:solidFill>
                  <a:srgbClr val="AF947F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安排</a:t>
            </a:r>
            <a:endParaRPr lang="zh-CN" altLang="en-US" sz="2800" dirty="0">
              <a:solidFill>
                <a:srgbClr val="AF947F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14"/>
            </p:custDataLst>
          </p:nvPr>
        </p:nvSpPr>
        <p:spPr>
          <a:xfrm>
            <a:off x="7068820" y="4002405"/>
            <a:ext cx="1807845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2800" dirty="0">
                <a:solidFill>
                  <a:srgbClr val="AF947F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运动计划</a:t>
            </a:r>
            <a:endParaRPr lang="zh-CN" altLang="en-US" sz="2800" dirty="0">
              <a:solidFill>
                <a:srgbClr val="AF947F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9676130" y="3378835"/>
            <a:ext cx="43624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04</a:t>
            </a:r>
            <a:endParaRPr lang="en-US" altLang="zh-CN"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4" name="椭圆 3"/>
          <p:cNvSpPr/>
          <p:nvPr>
            <p:custDataLst>
              <p:tags r:id="rId16"/>
            </p:custDataLst>
          </p:nvPr>
        </p:nvSpPr>
        <p:spPr>
          <a:xfrm>
            <a:off x="9955530" y="3354705"/>
            <a:ext cx="389890" cy="38989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阿里巴巴普惠体 2.0 55 Regular" panose="00020600040101010101" charset="-122"/>
              <a:ea typeface="阿里巴巴普惠体 2.0 55 Regular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55530" y="3378835"/>
            <a:ext cx="498475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05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9055100" y="4002405"/>
            <a:ext cx="2065020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2800" dirty="0">
                <a:solidFill>
                  <a:srgbClr val="AF947F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睡眠</a:t>
            </a:r>
            <a:endParaRPr lang="zh-CN" altLang="en-US" sz="2800" dirty="0">
              <a:solidFill>
                <a:srgbClr val="AF947F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6860" y="837565"/>
            <a:ext cx="3057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食物</a:t>
            </a:r>
            <a:r>
              <a:rPr lang="zh-CN" altLang="en-US" sz="2800"/>
              <a:t>选择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261745" y="1369060"/>
            <a:ext cx="950849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   </a:t>
            </a:r>
            <a:r>
              <a:rPr lang="zh-CN" altLang="en-US" sz="2000"/>
              <a:t>科学合理选择食物</a:t>
            </a:r>
            <a:r>
              <a:rPr lang="en-US" altLang="zh-CN" sz="2000"/>
              <a:t>,</a:t>
            </a:r>
            <a:r>
              <a:rPr lang="zh-CN" altLang="en-US" sz="2000"/>
              <a:t>对于成功减重来说至关重要。减重过程中在控制总能量摄入的基础上</a:t>
            </a:r>
            <a:r>
              <a:rPr lang="en-US" altLang="zh-CN" sz="2000"/>
              <a:t>, </a:t>
            </a:r>
            <a:r>
              <a:rPr lang="zh-CN" altLang="en-US" sz="2000"/>
              <a:t>应注意食物选择的多样化与合理化</a:t>
            </a:r>
            <a:r>
              <a:rPr lang="en-US" altLang="zh-CN" sz="2000"/>
              <a:t>, </a:t>
            </a:r>
            <a:r>
              <a:rPr lang="zh-CN" altLang="en-US" sz="2000"/>
              <a:t>保证平衡膳食</a:t>
            </a:r>
            <a:r>
              <a:rPr lang="en-US" altLang="zh-CN" sz="2000"/>
              <a:t>,</a:t>
            </a:r>
            <a:endParaRPr lang="en-US" altLang="zh-CN" sz="2000"/>
          </a:p>
          <a:p>
            <a:pPr>
              <a:lnSpc>
                <a:spcPct val="150000"/>
              </a:lnSpc>
            </a:pPr>
            <a:r>
              <a:rPr lang="zh-CN" altLang="en-US" sz="2000"/>
              <a:t>（一）</a:t>
            </a:r>
            <a:r>
              <a:rPr lang="en-US" altLang="zh-CN" sz="2000"/>
              <a:t> </a:t>
            </a:r>
            <a:r>
              <a:rPr lang="zh-CN" altLang="en-US" sz="2000"/>
              <a:t>谷薯类的选择。</a:t>
            </a:r>
            <a:endParaRPr lang="zh-CN" altLang="en-US" sz="2000"/>
          </a:p>
          <a:p>
            <a:pPr algn="just">
              <a:lnSpc>
                <a:spcPct val="150000"/>
              </a:lnSpc>
            </a:pPr>
            <a:r>
              <a:rPr lang="en-US" altLang="zh-CN" sz="2000"/>
              <a:t>      </a:t>
            </a:r>
            <a:r>
              <a:rPr lang="zh-CN" altLang="en-US" sz="2000">
                <a:solidFill>
                  <a:srgbClr val="FF0000"/>
                </a:solidFill>
              </a:rPr>
              <a:t>谷薯类</a:t>
            </a:r>
            <a:r>
              <a:rPr lang="zh-CN" altLang="en-US" sz="2000"/>
              <a:t>对于机体健康而言至关重要</a:t>
            </a:r>
            <a:r>
              <a:rPr lang="en-US" altLang="zh-CN" sz="2000"/>
              <a:t>,</a:t>
            </a:r>
            <a:r>
              <a:rPr lang="zh-CN" altLang="en-US" sz="2000"/>
              <a:t>建议每日总摄入量在</a:t>
            </a:r>
            <a:r>
              <a:rPr lang="en-US" altLang="zh-CN" sz="2000">
                <a:solidFill>
                  <a:srgbClr val="FF0000"/>
                </a:solidFill>
              </a:rPr>
              <a:t>150-300g</a:t>
            </a:r>
            <a:r>
              <a:rPr lang="zh-CN" altLang="en-US" sz="2000"/>
              <a:t>。全谷物是碳水化合物、膳食纤维和</a:t>
            </a:r>
            <a:r>
              <a:rPr lang="en-US" altLang="zh-CN" sz="2000"/>
              <a:t> B</a:t>
            </a:r>
            <a:r>
              <a:rPr lang="zh-CN" altLang="en-US" sz="2000"/>
              <a:t>族维生素的重要来源</a:t>
            </a:r>
            <a:r>
              <a:rPr lang="en-US" altLang="zh-CN" sz="2000"/>
              <a:t>, </a:t>
            </a:r>
            <a:r>
              <a:rPr lang="zh-CN" altLang="en-US" sz="2000"/>
              <a:t>增加全谷物摄入有助于维持正常体重</a:t>
            </a:r>
            <a:r>
              <a:rPr lang="en-US" altLang="zh-CN" sz="2000"/>
              <a:t>,</a:t>
            </a:r>
            <a:r>
              <a:rPr lang="zh-CN" altLang="en-US" sz="2000"/>
              <a:t>延缓体重增长。</a:t>
            </a:r>
            <a:endParaRPr lang="en-US" altLang="zh-CN" sz="2000"/>
          </a:p>
          <a:p>
            <a:pPr algn="just"/>
            <a:endParaRPr lang="zh-CN" altLang="en-US" sz="2000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724025" y="4231640"/>
          <a:ext cx="8531860" cy="171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375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分类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优选食物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限量食物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不宜食物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33477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/>
                        <a:t>谷薯类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蒸煮烹任、粗细搭配的杂米饭，</a:t>
                      </a:r>
                      <a:r>
                        <a:rPr lang="zh-CN" altLang="en-US" sz="1800">
                          <a:sym typeface="+mn-ea"/>
                        </a:rPr>
                        <a:t>杂粮面。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精白米面类、粉丝、年糕</a:t>
                      </a:r>
                      <a:r>
                        <a:rPr lang="zh-CN" altLang="en-US" sz="1800">
                          <a:sym typeface="+mn-ea"/>
                        </a:rPr>
                        <a:t>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/>
                        <a:t>高油烹任及加工的谷薯类</a:t>
                      </a:r>
                      <a:r>
                        <a:rPr lang="en-US" altLang="zh-CN"/>
                        <a:t>,</a:t>
                      </a:r>
                      <a:r>
                        <a:rPr lang="zh-CN" altLang="en-US"/>
                        <a:t>如油条、薯条、方便面、辣条、蛋糕</a:t>
                      </a:r>
                      <a:r>
                        <a:rPr lang="zh-CN" altLang="en-US"/>
                        <a:t>等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1745" y="637540"/>
            <a:ext cx="882967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000">
                <a:sym typeface="+mn-ea"/>
              </a:rPr>
              <a:t>（二）</a:t>
            </a:r>
            <a:r>
              <a:rPr lang="zh-CN" altLang="en-US" sz="2000">
                <a:sym typeface="+mn-ea"/>
              </a:rPr>
              <a:t>蔬莱和水果类的选择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>
                <a:sym typeface="+mn-ea"/>
              </a:rPr>
              <a:t>     </a:t>
            </a:r>
            <a:r>
              <a:rPr lang="zh-CN" altLang="en-US" sz="2000">
                <a:sym typeface="+mn-ea"/>
              </a:rPr>
              <a:t>减重人群应增加每日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新鲜蔬菜</a:t>
            </a:r>
            <a:r>
              <a:rPr lang="zh-CN" altLang="en-US" sz="2000">
                <a:sym typeface="+mn-ea"/>
              </a:rPr>
              <a:t>摄入量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要保证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300-500g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（生重）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甚至更多</a:t>
            </a:r>
            <a:r>
              <a:rPr lang="en-US" altLang="zh-CN" sz="2000">
                <a:sym typeface="+mn-ea"/>
              </a:rPr>
              <a:t>, </a:t>
            </a:r>
            <a:r>
              <a:rPr lang="zh-CN" altLang="en-US" sz="2000">
                <a:sym typeface="+mn-ea"/>
              </a:rPr>
              <a:t>其中深色蔬菜的摄入量应占</a:t>
            </a:r>
            <a:r>
              <a:rPr lang="en-US" altLang="zh-CN" sz="2000">
                <a:sym typeface="+mn-ea"/>
              </a:rPr>
              <a:t> 1/2</a:t>
            </a:r>
            <a:r>
              <a:rPr lang="zh-CN" altLang="en-US" sz="2000">
                <a:sym typeface="+mn-ea"/>
              </a:rPr>
              <a:t>以上，深色蔬菜指深绿色、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橘红色和紫红色蔬菜等</a:t>
            </a:r>
            <a:r>
              <a:rPr lang="en-US" altLang="zh-CN" sz="2000">
                <a:sym typeface="+mn-ea"/>
              </a:rPr>
              <a:t>, </a:t>
            </a:r>
            <a:r>
              <a:rPr lang="zh-CN" altLang="en-US" sz="2000">
                <a:sym typeface="+mn-ea"/>
              </a:rPr>
              <a:t>具有营养优势</a:t>
            </a:r>
            <a:r>
              <a:rPr lang="en-US" altLang="zh-CN" sz="2000">
                <a:sym typeface="+mn-ea"/>
              </a:rPr>
              <a:t>,  </a:t>
            </a:r>
            <a:r>
              <a:rPr lang="zh-CN" altLang="en-US" sz="2000">
                <a:sym typeface="+mn-ea"/>
              </a:rPr>
              <a:t>是膳食维生素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的主</a:t>
            </a:r>
            <a:r>
              <a:rPr lang="zh-CN" altLang="en-US" sz="2000"/>
              <a:t>要来源。建议每天食用</a:t>
            </a:r>
            <a:r>
              <a:rPr lang="zh-CN" altLang="en-US" sz="2000">
                <a:solidFill>
                  <a:srgbClr val="FF0000"/>
                </a:solidFill>
              </a:rPr>
              <a:t>水果宜</a:t>
            </a:r>
            <a:r>
              <a:rPr lang="en-US" altLang="zh-CN" sz="2000">
                <a:solidFill>
                  <a:srgbClr val="FF0000"/>
                </a:solidFill>
              </a:rPr>
              <a:t>200g</a:t>
            </a:r>
            <a:r>
              <a:rPr lang="zh-CN" altLang="en-US" sz="2000"/>
              <a:t>左右，但需要减少高糖水果的摄入，例如：榴莲、荔枝</a:t>
            </a:r>
            <a:r>
              <a:rPr lang="zh-CN" altLang="en-US" sz="2000"/>
              <a:t>等</a:t>
            </a:r>
            <a:endParaRPr lang="zh-CN" altLang="en-US" sz="2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430020" y="3190875"/>
          <a:ext cx="9426575" cy="275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55"/>
                <a:gridCol w="2361565"/>
                <a:gridCol w="2942590"/>
                <a:gridCol w="285686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分类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优选食物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限量食物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不宜食物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蔬菜类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叶菜类、</a:t>
                      </a:r>
                      <a:r>
                        <a:rPr lang="zh-CN" altLang="en-US" sz="1800">
                          <a:sym typeface="+mn-ea"/>
                        </a:rPr>
                        <a:t>瓜茄类、鲜豆类、花芽类、菌藻类</a:t>
                      </a:r>
                      <a:r>
                        <a:rPr lang="zh-CN" altLang="en-US" sz="1800">
                          <a:sym typeface="+mn-ea"/>
                        </a:rPr>
                        <a:t>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部分高淀粉含量的蔬菜，如莲藕等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高油、盐、糖烹任及加工</a:t>
                      </a:r>
                      <a:r>
                        <a:rPr lang="zh-CN" altLang="en-US" sz="1800">
                          <a:sym typeface="+mn-ea"/>
                        </a:rPr>
                        <a:t>的蔬菜</a:t>
                      </a:r>
                      <a:r>
                        <a:rPr lang="en-US" altLang="zh-CN" sz="1800">
                          <a:sym typeface="+mn-ea"/>
                        </a:rPr>
                        <a:t>,</a:t>
                      </a:r>
                      <a:r>
                        <a:rPr lang="zh-CN" altLang="en-US" sz="1800">
                          <a:sym typeface="+mn-ea"/>
                        </a:rPr>
                        <a:t>如炸藕夹、油炯茄子、油炸的果蔬脆等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4700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zh-CN" altLang="en-US"/>
                        <a:t>水果类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绝大部分浆果类、核果、瓜果类水果如柚子、蓝莓、草莓、苹果</a:t>
                      </a:r>
                      <a:r>
                        <a:rPr lang="zh-CN" altLang="en-US" sz="1800">
                          <a:sym typeface="+mn-ea"/>
                        </a:rPr>
                        <a:t>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含糖量比较高的水果</a:t>
                      </a:r>
                      <a:r>
                        <a:rPr lang="en-US" altLang="zh-CN" sz="1800">
                          <a:sym typeface="+mn-ea"/>
                        </a:rPr>
                        <a:t>,</a:t>
                      </a:r>
                      <a:r>
                        <a:rPr lang="zh-CN" altLang="en-US" sz="1800">
                          <a:sym typeface="+mn-ea"/>
                        </a:rPr>
                        <a:t>如冬枣、山楂、榴莲、香蕉、荔枝、甘蔗、龙眼、芒果等</a:t>
                      </a:r>
                      <a:endParaRPr lang="en-US" altLang="zh-CN" sz="1800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各类高糖分的水果罐头、果脯</a:t>
                      </a:r>
                      <a:r>
                        <a:rPr lang="zh-CN" altLang="en-US" sz="1800">
                          <a:sym typeface="+mn-ea"/>
                        </a:rPr>
                        <a:t>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0625" y="624205"/>
            <a:ext cx="98012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（三</a:t>
            </a:r>
            <a:r>
              <a:rPr lang="en-US" altLang="zh-CN" sz="2000"/>
              <a:t> ) </a:t>
            </a:r>
            <a:r>
              <a:rPr lang="zh-CN" altLang="en-US" sz="2000"/>
              <a:t>肉类、水产品和蛋类的选择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</a:t>
            </a:r>
            <a:r>
              <a:rPr lang="zh-CN" altLang="en-US" sz="2000"/>
              <a:t>减重期间适宜选择</a:t>
            </a:r>
            <a:r>
              <a:rPr lang="zh-CN" altLang="en-US" sz="2000">
                <a:solidFill>
                  <a:srgbClr val="FF0000"/>
                </a:solidFill>
              </a:rPr>
              <a:t>高蛋白、低脂肪</a:t>
            </a:r>
            <a:r>
              <a:rPr lang="zh-CN" altLang="en-US" sz="2000"/>
              <a:t>的肉类和水产品。作为</a:t>
            </a:r>
            <a:r>
              <a:rPr lang="zh-CN" altLang="en-US" sz="2000">
                <a:solidFill>
                  <a:srgbClr val="FF0000"/>
                </a:solidFill>
              </a:rPr>
              <a:t>优质蛋白质来源的鱼虾蟹贝</a:t>
            </a:r>
            <a:r>
              <a:rPr lang="zh-CN" altLang="en-US" sz="2000"/>
              <a:t>等水产品的脂肪含量较低，且含有较多的不饱和脂肪酸</a:t>
            </a:r>
            <a:r>
              <a:rPr lang="en-US" altLang="zh-CN" sz="2000"/>
              <a:t>,</a:t>
            </a:r>
            <a:r>
              <a:rPr lang="zh-CN" altLang="en-US" sz="2000"/>
              <a:t>，建议一周总量吃够</a:t>
            </a:r>
            <a:r>
              <a:rPr lang="en-US" altLang="zh-CN" sz="2000">
                <a:solidFill>
                  <a:srgbClr val="FF0000"/>
                </a:solidFill>
              </a:rPr>
              <a:t> 280- 525g</a:t>
            </a:r>
            <a:r>
              <a:rPr lang="zh-CN" sz="2000"/>
              <a:t>。</a:t>
            </a:r>
            <a:r>
              <a:rPr lang="zh-CN" altLang="en-US" sz="2000"/>
              <a:t>以</a:t>
            </a:r>
            <a:r>
              <a:rPr lang="zh-CN" altLang="en-US" sz="2000">
                <a:solidFill>
                  <a:srgbClr val="FF0000"/>
                </a:solidFill>
              </a:rPr>
              <a:t>猪牛羊鸡</a:t>
            </a:r>
            <a:r>
              <a:rPr lang="zh-CN" altLang="en-US" sz="2000"/>
              <a:t>为代表的畜禽肉</a:t>
            </a:r>
            <a:r>
              <a:rPr lang="en-US" altLang="zh-CN" sz="2000"/>
              <a:t>,</a:t>
            </a:r>
            <a:r>
              <a:rPr lang="zh-CN" altLang="en-US" sz="2000"/>
              <a:t>建议每周</a:t>
            </a:r>
            <a:r>
              <a:rPr lang="zh-CN" altLang="en-US" sz="2000">
                <a:solidFill>
                  <a:srgbClr val="FF0000"/>
                </a:solidFill>
              </a:rPr>
              <a:t>不要超过</a:t>
            </a:r>
            <a:r>
              <a:rPr lang="en-US" altLang="zh-CN" sz="2000">
                <a:solidFill>
                  <a:srgbClr val="FF0000"/>
                </a:solidFill>
              </a:rPr>
              <a:t> 500g</a:t>
            </a:r>
            <a:r>
              <a:rPr lang="zh-CN" altLang="en-US" sz="2000"/>
              <a:t>。</a:t>
            </a:r>
            <a:r>
              <a:rPr lang="en-US" altLang="zh-CN" sz="2000"/>
              <a:t> </a:t>
            </a:r>
            <a:r>
              <a:rPr lang="zh-CN" altLang="en-US" sz="2000"/>
              <a:t>猪、牛、羊肉要选择纯瘦肉。</a:t>
            </a:r>
            <a:r>
              <a:rPr lang="zh-CN" altLang="en-US" sz="2000">
                <a:solidFill>
                  <a:srgbClr val="FF0000"/>
                </a:solidFill>
              </a:rPr>
              <a:t>蛋类</a:t>
            </a:r>
            <a:r>
              <a:rPr lang="zh-CN" altLang="en-US" sz="2000"/>
              <a:t>摄入量要保证每周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FF0000"/>
                </a:solidFill>
              </a:rPr>
              <a:t>280 ~350g</a:t>
            </a:r>
            <a:endParaRPr lang="en-US" altLang="zh-CN" sz="2000"/>
          </a:p>
          <a:p>
            <a:pPr>
              <a:lnSpc>
                <a:spcPct val="150000"/>
              </a:lnSpc>
            </a:pPr>
            <a:endParaRPr lang="en-US" altLang="zh-CN" sz="2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401445" y="3429000"/>
          <a:ext cx="937958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40"/>
                <a:gridCol w="2418715"/>
                <a:gridCol w="2504440"/>
                <a:gridCol w="298069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分类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优选食物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限量食物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不宜食物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737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畜禽类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畜类脂肪含量相对低的部如里脊、腱子肉等</a:t>
                      </a:r>
                      <a:r>
                        <a:rPr lang="en-US" altLang="zh-CN" sz="1800">
                          <a:sym typeface="+mn-ea"/>
                        </a:rPr>
                        <a:t>;</a:t>
                      </a:r>
                      <a:r>
                        <a:rPr lang="zh-CN" altLang="en-US" sz="1800">
                          <a:sym typeface="+mn-ea"/>
                        </a:rPr>
                        <a:t>少脂禽类，如胸脯肉、去皮腿肉</a:t>
                      </a:r>
                      <a:r>
                        <a:rPr lang="zh-CN" altLang="en-US" sz="1800">
                          <a:sym typeface="+mn-ea"/>
                        </a:rPr>
                        <a:t>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畜类脂肪含量相对</a:t>
                      </a:r>
                      <a:r>
                        <a:rPr lang="zh-CN" altLang="en-US" sz="1800">
                          <a:sym typeface="+mn-ea"/>
                        </a:rPr>
                        <a:t>高的部位, 如牛排、 小排、肩部肉等; 带皮禽类;较多油、盐、糖烹任及加工的畜禽类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畜类脂肪含量高的部位，</a:t>
                      </a:r>
                      <a:r>
                        <a:rPr lang="zh-CN" altLang="en-US" sz="1800">
                          <a:sym typeface="+mn-ea"/>
                        </a:rPr>
                        <a:t>如肥肉、 五花肉、 蹄膀位,  牛腩等; 富含油脂的内脏,如大肠、肥鹅肝等;高油、盐、糖烹任及加工的畜禽类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4610" y="1395730"/>
            <a:ext cx="980122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四、奶豆类及坚果</a:t>
            </a:r>
            <a:r>
              <a:rPr lang="zh-CN" altLang="en-US" sz="2000"/>
              <a:t>类的选择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 </a:t>
            </a:r>
            <a:r>
              <a:rPr lang="zh-CN" altLang="en-US" sz="2000"/>
              <a:t>推荐减重期间每天喝</a:t>
            </a:r>
            <a:r>
              <a:rPr lang="zh-CN" altLang="en-US" sz="2000">
                <a:solidFill>
                  <a:srgbClr val="FF0000"/>
                </a:solidFill>
              </a:rPr>
              <a:t>低脂或脱脂牛奶</a:t>
            </a:r>
            <a:r>
              <a:rPr lang="en-US" altLang="zh-CN" sz="2000">
                <a:solidFill>
                  <a:srgbClr val="FF0000"/>
                </a:solidFill>
              </a:rPr>
              <a:t> 300-500ml</a:t>
            </a:r>
            <a:r>
              <a:rPr lang="en-US" altLang="zh-CN" sz="2000"/>
              <a:t>. </a:t>
            </a:r>
            <a:r>
              <a:rPr lang="zh-CN" altLang="en-US" sz="2000"/>
              <a:t>有乳糖不耐受的减重者可以选择无添加糖的低脂酸奶或无乳糖产品。如饮奶不足</a:t>
            </a:r>
            <a:r>
              <a:rPr lang="en-US" altLang="zh-CN" sz="2000"/>
              <a:t>,</a:t>
            </a:r>
            <a:r>
              <a:rPr lang="zh-CN" altLang="en-US" sz="2000"/>
              <a:t>注意增加优质蛋白质和钙的摄入。减重期减适宜选择豆腐、不加糖的豆浆和豆腐脑等豆制品</a:t>
            </a:r>
            <a:r>
              <a:rPr lang="en-US" altLang="zh-CN" sz="2000"/>
              <a:t>, </a:t>
            </a:r>
            <a:r>
              <a:rPr lang="zh-CN" altLang="en-US" sz="2000"/>
              <a:t>每天摄入大</a:t>
            </a:r>
            <a:r>
              <a:rPr lang="zh-CN" altLang="en-US" sz="2000">
                <a:solidFill>
                  <a:srgbClr val="FF0000"/>
                </a:solidFill>
              </a:rPr>
              <a:t>豆</a:t>
            </a:r>
            <a:r>
              <a:rPr lang="en-US" altLang="zh-CN" sz="2000">
                <a:solidFill>
                  <a:srgbClr val="FF0000"/>
                </a:solidFill>
              </a:rPr>
              <a:t> 15-25g</a:t>
            </a:r>
            <a:r>
              <a:rPr lang="en-US" altLang="zh-CN" sz="2000"/>
              <a:t>, </a:t>
            </a:r>
            <a:r>
              <a:rPr lang="zh-CN" altLang="en-US" sz="2000"/>
              <a:t>避免选择油炸类以及含盐较高的豆制品。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</a:t>
            </a:r>
            <a:r>
              <a:rPr lang="zh-CN" altLang="en-US" sz="2000">
                <a:solidFill>
                  <a:srgbClr val="FF0000"/>
                </a:solidFill>
              </a:rPr>
              <a:t>坚果</a:t>
            </a:r>
            <a:r>
              <a:rPr lang="zh-CN" altLang="en-US" sz="2000"/>
              <a:t>具有丰富的不饱和脂肪酸，有益身体健康，故每周推荐食用</a:t>
            </a:r>
            <a:r>
              <a:rPr lang="en-US" altLang="zh-CN" sz="2000">
                <a:solidFill>
                  <a:srgbClr val="FF0000"/>
                </a:solidFill>
              </a:rPr>
              <a:t>50-70g</a:t>
            </a:r>
            <a:r>
              <a:rPr lang="en-US" altLang="zh-CN" sz="2000"/>
              <a:t>,</a:t>
            </a:r>
            <a:r>
              <a:rPr lang="zh-CN" altLang="en-US" sz="2000"/>
              <a:t>但坚果应选择原味</a:t>
            </a:r>
            <a:r>
              <a:rPr lang="zh-CN" altLang="en-US" sz="2000"/>
              <a:t>坚果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391920" y="1221105"/>
          <a:ext cx="9379585" cy="472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40"/>
                <a:gridCol w="2418715"/>
                <a:gridCol w="2504440"/>
                <a:gridCol w="2980690"/>
              </a:tblGrid>
              <a:tr h="375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分类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优选食物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限量食物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不宜食物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882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水产类</a:t>
                      </a:r>
                      <a:r>
                        <a:rPr lang="en-US" altLang="zh-CN"/>
                        <a:t>            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清蒸或水煮（如白灼虾、清蒸鱼）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较多油、盐、糖（如煎带鱼、糖醋鱼）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蟹黄</a:t>
                      </a:r>
                      <a:r>
                        <a:rPr lang="en-US" altLang="zh-CN" sz="1800">
                          <a:sym typeface="+mn-ea"/>
                        </a:rPr>
                        <a:t>/</a:t>
                      </a:r>
                      <a:r>
                        <a:rPr lang="zh-CN" altLang="en-US" sz="1800">
                          <a:sym typeface="+mn-ea"/>
                        </a:rPr>
                        <a:t>蟹膏等高脂部位；油炸、腌制水产制品</a:t>
                      </a:r>
                      <a:r>
                        <a:rPr lang="en-US" altLang="zh-CN" sz="1800">
                          <a:sym typeface="+mn-ea"/>
                        </a:rPr>
                        <a:t>  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852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豆类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大豆及杂豆制品（豆腐、无糖豆浆）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少量添加油、盐、糖的豆制品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高油盐糖加工豆制品（兰花豆、油炸豆腐、豆腐乳）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852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蛋乳类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蒸煮蛋、脱脂</a:t>
                      </a:r>
                      <a:r>
                        <a:rPr lang="en-US" altLang="zh-CN" sz="1800">
                          <a:sym typeface="+mn-ea"/>
                        </a:rPr>
                        <a:t>/</a:t>
                      </a:r>
                      <a:r>
                        <a:rPr lang="zh-CN" altLang="en-US" sz="1800">
                          <a:sym typeface="+mn-ea"/>
                        </a:rPr>
                        <a:t>低脂乳制品（脱脂牛奶、无糖酸奶）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少油煎蛋、少量添加糖的乳制品</a:t>
                      </a:r>
                      <a:r>
                        <a:rPr lang="en-US" altLang="zh-CN" sz="1800">
                          <a:sym typeface="+mn-ea"/>
                        </a:rPr>
                        <a:t> 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高添加糖乳制品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852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饮料类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白水、淡茶水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无糖鲜榨果汁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含糖饮料、奶茶、果汁饮料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852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坚果类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原味无添加坚果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少量油盐糖调味的坚果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高油盐糖调味坚果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6860" y="46863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常见食物</a:t>
            </a:r>
            <a:r>
              <a:rPr lang="zh-CN" altLang="en-US" sz="2800"/>
              <a:t>能量交换表</a:t>
            </a:r>
            <a:endParaRPr lang="zh-CN" altLang="en-US" sz="2800"/>
          </a:p>
        </p:txBody>
      </p:sp>
      <p:graphicFrame>
        <p:nvGraphicFramePr>
          <p:cNvPr id="3" name="表格 2"/>
          <p:cNvGraphicFramePr/>
          <p:nvPr/>
        </p:nvGraphicFramePr>
        <p:xfrm>
          <a:off x="1118235" y="1145540"/>
          <a:ext cx="10346690" cy="530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85"/>
                <a:gridCol w="1211263"/>
                <a:gridCol w="956310"/>
                <a:gridCol w="878840"/>
                <a:gridCol w="790575"/>
                <a:gridCol w="684530"/>
                <a:gridCol w="976630"/>
                <a:gridCol w="4053840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食物种类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质量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能量</a:t>
                      </a:r>
                      <a:r>
                        <a:rPr lang="en-US" altLang="zh-CN" sz="1800">
                          <a:sym typeface="+mn-ea"/>
                        </a:rPr>
                        <a:t>(kcal)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脂肪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食物举例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97980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谷物（初级农产品）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19.0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大米、面粉、玉米面、杂粮（干、生、非加工面制品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sym typeface="+mn-ea"/>
                        </a:rPr>
                        <a:t>    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0325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主食制</a:t>
                      </a:r>
                      <a:r>
                        <a:rPr lang="zh-CN" altLang="en-US"/>
                        <a:t>品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面制</a:t>
                      </a:r>
                      <a:r>
                        <a:rPr lang="zh-CN" altLang="en-US"/>
                        <a:t>品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0.4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18.0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馒头、花卷、大饼、烧饼、面条（湿）、面包等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米饭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0.2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19.4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糯米饭、糙米饭等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全谷物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2.5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0.7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18.0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糙米、玉米粒、高粱、小米、荞麦、燕麦、青稞等</a:t>
                      </a:r>
                      <a:r>
                        <a:rPr lang="en-US" altLang="zh-CN" sz="1800">
                          <a:sym typeface="+mn-ea"/>
                        </a:rPr>
                        <a:t>    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杂豆类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15.0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绿豆、赤小豆、芸豆、蚕豆、豌豆等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粉条、粉丝、淀粉类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0.3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21.2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粉条、粉丝、藕粉、玉米淀粉等</a:t>
                      </a:r>
                      <a:r>
                        <a:rPr lang="en-US" altLang="zh-CN" sz="1800">
                          <a:sym typeface="+mn-ea"/>
                        </a:rPr>
                        <a:t>  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糕点和油炸类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1.4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2.6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13.0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蛋糕、江米条、油条、饼干等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薯芋类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1.9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0.2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20.0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马铃薯、甘薯、木薯、山药、芋头、大薯、豆薯等</a:t>
                      </a:r>
                      <a:r>
                        <a:rPr lang="en-US" altLang="zh-CN" sz="1800">
                          <a:sym typeface="+mn-ea"/>
                        </a:rPr>
                        <a:t>  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6860" y="837565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常见食物</a:t>
            </a:r>
            <a:r>
              <a:rPr lang="zh-CN" altLang="en-US" sz="2800"/>
              <a:t>能量交换表</a:t>
            </a:r>
            <a:endParaRPr lang="zh-CN" altLang="en-US" sz="2800"/>
          </a:p>
        </p:txBody>
      </p:sp>
      <p:graphicFrame>
        <p:nvGraphicFramePr>
          <p:cNvPr id="4" name="表格 3"/>
          <p:cNvGraphicFramePr/>
          <p:nvPr/>
        </p:nvGraphicFramePr>
        <p:xfrm>
          <a:off x="867410" y="1506855"/>
          <a:ext cx="10327005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/>
                <a:gridCol w="813118"/>
                <a:gridCol w="917575"/>
                <a:gridCol w="956310"/>
                <a:gridCol w="848995"/>
                <a:gridCol w="995680"/>
                <a:gridCol w="1208405"/>
                <a:gridCol w="2957195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食物种类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质量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能量</a:t>
                      </a:r>
                      <a:r>
                        <a:rPr lang="en-US" altLang="zh-CN" sz="1800">
                          <a:sym typeface="+mn-ea"/>
                        </a:rPr>
                        <a:t>(kcal)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脂肪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食物举例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蔬菜类（综合）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250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16.0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所有常见</a:t>
                      </a:r>
                      <a:r>
                        <a:rPr lang="zh-CN" altLang="en-US" sz="1800">
                          <a:sym typeface="+mn-ea"/>
                        </a:rPr>
                        <a:t>蔬菜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  <a:tr h="387985"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嫩茎叶花菜类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深色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300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7.3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14.0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油菜、菠菜、芹菜</a:t>
                      </a:r>
                      <a:r>
                        <a:rPr lang="zh-CN" altLang="en-US" sz="1800">
                          <a:sym typeface="+mn-ea"/>
                        </a:rPr>
                        <a:t>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浅色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330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7.2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14.2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白菜、菜花、竹笋</a:t>
                      </a:r>
                      <a:r>
                        <a:rPr lang="zh-CN" altLang="en-US" sz="1800">
                          <a:sym typeface="+mn-ea"/>
                        </a:rPr>
                        <a:t>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茄果类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375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18.0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番茄、茄子、辣椒等</a:t>
                      </a:r>
                      <a:endParaRPr lang="zh-CN" altLang="en-US"/>
                    </a:p>
                  </a:txBody>
                  <a:tcPr/>
                </a:tc>
              </a:tr>
              <a:tr h="42989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根茎类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300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19.2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萝卜、芋头、</a:t>
                      </a:r>
                      <a:r>
                        <a:rPr lang="zh-CN" altLang="en-US" sz="1800">
                          <a:sym typeface="+mn-ea"/>
                        </a:rPr>
                        <a:t>土豆等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蘑菇类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鲜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275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14.0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鲜香菇、平菇、金针菇等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干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6.6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17.0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干香菇、干木耳等</a:t>
                      </a:r>
                      <a:r>
                        <a:rPr lang="en-US" altLang="zh-CN" sz="1800">
                          <a:sym typeface="+mn-ea"/>
                        </a:rPr>
                        <a:t>   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鲜豆类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250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6.3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15.4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毛豆、豌豆、四季豆等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gridSpan="8"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、表中给出的每份食品质量均为可食部质量。</a:t>
                      </a:r>
                      <a:r>
                        <a:rPr lang="en-US" altLang="zh-CN"/>
                        <a:t>  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r>
                        <a:rPr lang="zh-CN" altLang="en-US"/>
                        <a:t>、深色嫩茎叶花菜类特指胡萝卜素含量</a:t>
                      </a:r>
                      <a:r>
                        <a:rPr lang="en-US" altLang="zh-CN"/>
                        <a:t>≥300μg/100g</a:t>
                      </a:r>
                      <a:r>
                        <a:rPr lang="zh-CN" altLang="en-US"/>
                        <a:t>的蔬菜。</a:t>
                      </a:r>
                      <a:r>
                        <a:rPr lang="en-US" altLang="zh-CN"/>
                        <a:t>  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4735" y="29337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常见食物</a:t>
            </a:r>
            <a:r>
              <a:rPr lang="zh-CN" altLang="en-US" sz="2800"/>
              <a:t>能量交换表</a:t>
            </a:r>
            <a:endParaRPr lang="zh-CN" altLang="en-US" sz="28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867410" y="1040765"/>
          <a:ext cx="10803255" cy="5949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830"/>
                <a:gridCol w="918210"/>
                <a:gridCol w="946785"/>
                <a:gridCol w="1343660"/>
                <a:gridCol w="1017270"/>
                <a:gridCol w="1234440"/>
                <a:gridCol w="3274060"/>
              </a:tblGrid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食物种类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质量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能量</a:t>
                      </a:r>
                      <a:r>
                        <a:rPr lang="en-US" altLang="zh-CN" sz="1800">
                          <a:sym typeface="+mn-ea"/>
                        </a:rPr>
                        <a:t>(kcal)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脂肪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(g)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食物举例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畜禽肉类（综合）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6.7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常见肉类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畜肉类（脂肪含量</a:t>
                      </a:r>
                      <a:r>
                        <a:rPr lang="en-US" altLang="zh-CN" sz="1800">
                          <a:sym typeface="+mn-ea"/>
                        </a:rPr>
                        <a:t>&lt;5%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16.0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2.1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1.3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瘦牛肉、瘦猪肉、兔肉等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畜肉类（脂肪含量</a:t>
                      </a:r>
                      <a:r>
                        <a:rPr lang="en-US" altLang="zh-CN" sz="1800">
                          <a:sym typeface="+mn-ea"/>
                        </a:rPr>
                        <a:t>6%</a:t>
                      </a:r>
                      <a:r>
                        <a:rPr lang="zh-CN" altLang="en-US" sz="1800">
                          <a:sym typeface="+mn-ea"/>
                        </a:rPr>
                        <a:t>～</a:t>
                      </a:r>
                      <a:r>
                        <a:rPr lang="en-US" altLang="zh-CN" sz="1800">
                          <a:sym typeface="+mn-ea"/>
                        </a:rPr>
                        <a:t>15%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11.5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5.3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0.3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普通牛肉、羊肉（中等脂肪部位）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畜肉类（脂肪含量</a:t>
                      </a:r>
                      <a:r>
                        <a:rPr lang="en-US" altLang="zh-CN" sz="1800">
                          <a:sym typeface="+mn-ea"/>
                        </a:rPr>
                        <a:t>16%</a:t>
                      </a:r>
                      <a:r>
                        <a:rPr lang="zh-CN" altLang="en-US" sz="1800">
                          <a:sym typeface="+mn-ea"/>
                        </a:rPr>
                        <a:t>～</a:t>
                      </a:r>
                      <a:r>
                        <a:rPr lang="en-US" altLang="zh-CN" sz="1800">
                          <a:sym typeface="+mn-ea"/>
                        </a:rPr>
                        <a:t>35%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7.7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五花肉、培根、肥牛等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畜肉类（脂肪含量</a:t>
                      </a:r>
                      <a:r>
                        <a:rPr lang="en-US" altLang="zh-CN" sz="1800">
                          <a:sym typeface="+mn-ea"/>
                        </a:rPr>
                        <a:t>&gt;85%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0.2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8.9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肥肉、猪油渣等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禽肉类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8.8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0.7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鸡肉、鸭肉、火鸡肉等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蛋类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7.6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6.6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1.6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鸡蛋、鸭蛋、鹌鹑蛋等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水产类（综合）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14.8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2.9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1.7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混合水产（如未分类的鱼、虾、贝类组合）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鱼类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13.7 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3.2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三文鱼、鲈鱼、鲫鱼等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虾蟹贝类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115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90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15.8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3.1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基围虾、螃蟹、扇贝、蛤蜊等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食谱搭配</a:t>
            </a:r>
            <a:endParaRPr lang="zh-CN" altLang="en-US" sz="2800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28800" y="806450"/>
          <a:ext cx="8533130" cy="579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70"/>
                <a:gridCol w="7122160"/>
              </a:tblGrid>
              <a:tr h="4248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春季食谱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（总能量约</a:t>
                      </a:r>
                      <a:r>
                        <a:rPr lang="en-US" altLang="zh-CN"/>
                        <a:t>1200kcal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869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早餐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蒸山药</a:t>
                      </a:r>
                      <a:r>
                        <a:rPr lang="en-US" altLang="zh-CN" sz="1800">
                          <a:sym typeface="+mn-ea"/>
                        </a:rPr>
                        <a:t>+</a:t>
                      </a:r>
                      <a:r>
                        <a:rPr lang="zh-CN" altLang="en-US" sz="1800">
                          <a:sym typeface="+mn-ea"/>
                        </a:rPr>
                        <a:t>紫薯（鲜山药【毛重】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，紫薯【毛重】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sz="1800">
                          <a:sym typeface="+mn-ea"/>
                        </a:rPr>
                        <a:t>）；</a:t>
                      </a:r>
                      <a:r>
                        <a:rPr lang="zh-CN" altLang="en-US" sz="1800">
                          <a:sym typeface="+mn-ea"/>
                        </a:rPr>
                        <a:t>脱脂牛奶（</a:t>
                      </a:r>
                      <a:r>
                        <a:rPr lang="en-US" altLang="zh-CN" sz="1800">
                          <a:sym typeface="+mn-ea"/>
                        </a:rPr>
                        <a:t>200mL</a:t>
                      </a:r>
                      <a:r>
                        <a:rPr lang="zh-CN" altLang="en-US" sz="1800">
                          <a:sym typeface="+mn-ea"/>
                        </a:rPr>
                        <a:t>）；香椿水炒蛋（鸡蛋</a:t>
                      </a:r>
                      <a:r>
                        <a:rPr lang="en-US" altLang="zh-CN" sz="1800">
                          <a:sym typeface="+mn-ea"/>
                        </a:rPr>
                        <a:t>55g</a:t>
                      </a:r>
                      <a:r>
                        <a:rPr lang="zh-CN" altLang="en-US" sz="1800">
                          <a:sym typeface="+mn-ea"/>
                        </a:rPr>
                        <a:t>，香椿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）；拍黄瓜（黄瓜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樱桃番茄（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7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中餐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杂粮饭（薏苡仁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，大米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）；蒜香草头（草头</a:t>
                      </a:r>
                      <a:r>
                        <a:rPr lang="en-US" altLang="zh-CN" sz="1800">
                          <a:sym typeface="+mn-ea"/>
                        </a:rPr>
                        <a:t>130g</a:t>
                      </a:r>
                      <a:r>
                        <a:rPr lang="zh-CN" altLang="en-US" sz="1800">
                          <a:sym typeface="+mn-ea"/>
                        </a:rPr>
                        <a:t>，大蒜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春笋肉片（春笋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，瘦肉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）；盐水虾（明虾【毛重】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，生姜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）；紫菜汤（紫菜【干】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草莓（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晚餐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燕麦饭（燕麦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，大米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）；清炒草头（草头【鲜】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凉拌马兰头（香干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，马兰头</a:t>
                      </a:r>
                      <a:r>
                        <a:rPr lang="en-US" altLang="zh-CN" sz="1800">
                          <a:sym typeface="+mn-ea"/>
                        </a:rPr>
                        <a:t>100g</a:t>
                      </a:r>
                      <a:r>
                        <a:rPr lang="zh-CN" altLang="en-US" sz="1800">
                          <a:sym typeface="+mn-ea"/>
                        </a:rPr>
                        <a:t>）；豆豉蒸鲈鱼（鲈鱼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，生姜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，淡豆豉</a:t>
                      </a:r>
                      <a:r>
                        <a:rPr lang="en-US" altLang="zh-CN" sz="1800">
                          <a:sym typeface="+mn-ea"/>
                        </a:rPr>
                        <a:t>8g</a:t>
                      </a:r>
                      <a:r>
                        <a:rPr lang="zh-CN" altLang="en-US" sz="1800">
                          <a:sym typeface="+mn-ea"/>
                        </a:rPr>
                        <a:t>）；西红柿汤（西红柿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油、盐</a:t>
                      </a:r>
                      <a:r>
                        <a:rPr lang="en-US" altLang="zh-CN" sz="1800">
                          <a:sym typeface="+mn-ea"/>
                        </a:rPr>
                        <a:t>  </a:t>
                      </a:r>
                      <a:r>
                        <a:rPr lang="zh-CN" altLang="en-US" sz="1800">
                          <a:sym typeface="+mn-ea"/>
                        </a:rPr>
                        <a:t>：全天用量：植物油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，盐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；</a:t>
                      </a:r>
                      <a:r>
                        <a:rPr lang="zh-CN" altLang="en-US" sz="1800">
                          <a:sym typeface="+mn-ea"/>
                        </a:rPr>
                        <a:t>总营养：蛋白质</a:t>
                      </a:r>
                      <a:r>
                        <a:rPr lang="en-US" altLang="zh-CN" sz="1800">
                          <a:sym typeface="+mn-ea"/>
                        </a:rPr>
                        <a:t>62g</a:t>
                      </a:r>
                      <a:r>
                        <a:rPr lang="zh-CN" altLang="en-US" sz="1800">
                          <a:sym typeface="+mn-ea"/>
                        </a:rPr>
                        <a:t>，碳水化合物</a:t>
                      </a:r>
                      <a:r>
                        <a:rPr lang="en-US" altLang="zh-CN" sz="1800">
                          <a:sym typeface="+mn-ea"/>
                        </a:rPr>
                        <a:t>167g</a:t>
                      </a:r>
                      <a:r>
                        <a:rPr lang="zh-CN" altLang="en-US" sz="1800">
                          <a:sym typeface="+mn-ea"/>
                        </a:rPr>
                        <a:t>，脂肪</a:t>
                      </a:r>
                      <a:r>
                        <a:rPr lang="en-US" altLang="zh-CN" sz="1800">
                          <a:sym typeface="+mn-ea"/>
                        </a:rPr>
                        <a:t>35g  </a:t>
                      </a:r>
                      <a:r>
                        <a:rPr lang="zh-CN" altLang="en-US" sz="1800">
                          <a:sym typeface="+mn-ea"/>
                        </a:rPr>
                        <a:t>宏量营养素占总能量比约为：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 20%, </a:t>
                      </a: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 53</a:t>
                      </a:r>
                      <a:r>
                        <a:rPr lang="zh-CN" altLang="en-US" sz="1800">
                          <a:sym typeface="+mn-ea"/>
                        </a:rPr>
                        <a:t>％、胎肪</a:t>
                      </a:r>
                      <a:r>
                        <a:rPr lang="en-US" altLang="zh-CN" sz="1800">
                          <a:sym typeface="+mn-ea"/>
                        </a:rPr>
                        <a:t> 27%.</a:t>
                      </a:r>
                      <a:endParaRPr lang="en-US" altLang="zh-CN" sz="1800"/>
                    </a:p>
                    <a:p>
                      <a:pPr>
                        <a:buNone/>
                      </a:pP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食谱搭配</a:t>
            </a:r>
            <a:endParaRPr lang="zh-CN" altLang="en-US" sz="2800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245870" y="806450"/>
          <a:ext cx="979487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55"/>
                <a:gridCol w="8757920"/>
              </a:tblGrid>
              <a:tr h="4248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春季食谱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（总能量约</a:t>
                      </a:r>
                      <a:r>
                        <a:rPr lang="en-US" altLang="zh-CN"/>
                        <a:t>1400kcal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869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早餐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贝果汉堡（鸡蛋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，全麦贝果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，生菜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，西红柿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酸奶（</a:t>
                      </a:r>
                      <a:r>
                        <a:rPr lang="en-US" altLang="zh-CN" sz="1800">
                          <a:sym typeface="+mn-ea"/>
                        </a:rPr>
                        <a:t>200g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苹果【毛重】（</a:t>
                      </a:r>
                      <a:r>
                        <a:rPr lang="en-US" altLang="zh-CN" sz="1800">
                          <a:sym typeface="+mn-ea"/>
                        </a:rPr>
                        <a:t>100g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7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中餐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赤豆小米饭（赤小豆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，小米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，糯米</a:t>
                      </a:r>
                      <a:r>
                        <a:rPr lang="en-US" altLang="zh-CN" sz="1800">
                          <a:sym typeface="+mn-ea"/>
                        </a:rPr>
                        <a:t>35g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清炒水芹菜（水芹菜</a:t>
                      </a:r>
                      <a:r>
                        <a:rPr lang="en-US" altLang="zh-CN" sz="1800">
                          <a:sym typeface="+mn-ea"/>
                        </a:rPr>
                        <a:t>120g</a:t>
                      </a:r>
                      <a:r>
                        <a:rPr lang="zh-CN" altLang="en-US" sz="1800">
                          <a:sym typeface="+mn-ea"/>
                        </a:rPr>
                        <a:t>）；香菇滑鸡（香菇【鲜】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，鸡腿肉</a:t>
                      </a:r>
                      <a:r>
                        <a:rPr lang="en-US" altLang="zh-CN" sz="1800">
                          <a:sym typeface="+mn-ea"/>
                        </a:rPr>
                        <a:t>70g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香辣牛肉（牛肉</a:t>
                      </a:r>
                      <a:r>
                        <a:rPr lang="en-US" altLang="zh-CN" sz="1800">
                          <a:sym typeface="+mn-ea"/>
                        </a:rPr>
                        <a:t>45g</a:t>
                      </a:r>
                      <a:r>
                        <a:rPr lang="zh-CN" altLang="en-US" sz="1800">
                          <a:sym typeface="+mn-ea"/>
                        </a:rPr>
                        <a:t>，香菜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，小米辣</a:t>
                      </a:r>
                      <a:r>
                        <a:rPr lang="en-US" altLang="zh-CN" sz="1800">
                          <a:sym typeface="+mn-ea"/>
                        </a:rPr>
                        <a:t>3g</a:t>
                      </a:r>
                      <a:r>
                        <a:rPr lang="zh-CN" altLang="en-US" sz="1800">
                          <a:sym typeface="+mn-ea"/>
                        </a:rPr>
                        <a:t>，生姜</a:t>
                      </a:r>
                      <a:r>
                        <a:rPr lang="en-US" altLang="zh-CN" sz="1800">
                          <a:sym typeface="+mn-ea"/>
                        </a:rPr>
                        <a:t>3g</a:t>
                      </a:r>
                      <a:r>
                        <a:rPr lang="zh-CN" altLang="en-US" sz="1800">
                          <a:sym typeface="+mn-ea"/>
                        </a:rPr>
                        <a:t>，洋葱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，木耳【干】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昆布豆腐汤（昆布【干】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，嫩豆腐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火龙果</a:t>
                      </a:r>
                      <a:r>
                        <a:rPr lang="en-US" altLang="zh-CN" sz="1800">
                          <a:sym typeface="+mn-ea"/>
                        </a:rPr>
                        <a:t> (80g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晚餐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杂粮饭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黑米</a:t>
                      </a:r>
                      <a:r>
                        <a:rPr lang="en-US" altLang="zh-CN" sz="1800">
                          <a:sym typeface="+mn-ea"/>
                        </a:rPr>
                        <a:t> 15g,</a:t>
                      </a:r>
                      <a:r>
                        <a:rPr lang="zh-CN" altLang="en-US" sz="1800">
                          <a:sym typeface="+mn-ea"/>
                        </a:rPr>
                        <a:t>粳米</a:t>
                      </a:r>
                      <a:r>
                        <a:rPr lang="en-US" altLang="zh-CN" sz="1800">
                          <a:sym typeface="+mn-ea"/>
                        </a:rPr>
                        <a:t> 30g</a:t>
                      </a:r>
                      <a:r>
                        <a:rPr lang="zh-CN" altLang="en-US" sz="1800">
                          <a:sym typeface="+mn-ea"/>
                        </a:rPr>
                        <a:t>；炒芦笋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（芦笋</a:t>
                      </a:r>
                      <a:r>
                        <a:rPr lang="en-US" altLang="zh-CN" sz="1800">
                          <a:sym typeface="+mn-ea"/>
                        </a:rPr>
                        <a:t> 100g)</a:t>
                      </a:r>
                      <a:r>
                        <a:rPr lang="zh-CN" altLang="en-US" sz="1800">
                          <a:sym typeface="+mn-ea"/>
                        </a:rPr>
                        <a:t>；荞菜蘑菇肉片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（荞菜</a:t>
                      </a:r>
                      <a:r>
                        <a:rPr lang="en-US" altLang="zh-CN" sz="1800">
                          <a:sym typeface="+mn-ea"/>
                        </a:rPr>
                        <a:t>120g, </a:t>
                      </a:r>
                      <a:r>
                        <a:rPr lang="zh-CN" altLang="en-US" sz="1800">
                          <a:sym typeface="+mn-ea"/>
                        </a:rPr>
                        <a:t>口蘑</a:t>
                      </a:r>
                      <a:r>
                        <a:rPr lang="en-US" altLang="zh-CN" sz="1800">
                          <a:sym typeface="+mn-ea"/>
                        </a:rPr>
                        <a:t>30g, </a:t>
                      </a:r>
                      <a:r>
                        <a:rPr lang="zh-CN" altLang="en-US" sz="1800">
                          <a:sym typeface="+mn-ea"/>
                        </a:rPr>
                        <a:t>猪瘦肉</a:t>
                      </a:r>
                      <a:r>
                        <a:rPr lang="en-US" altLang="zh-CN" sz="1800">
                          <a:sym typeface="+mn-ea"/>
                        </a:rPr>
                        <a:t> 30g )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菠</a:t>
                      </a:r>
                      <a:r>
                        <a:rPr lang="zh-CN" altLang="en-US" sz="1800">
                          <a:sym typeface="+mn-ea"/>
                        </a:rPr>
                        <a:t>菜蒸蛋糕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（菠菜</a:t>
                      </a:r>
                      <a:r>
                        <a:rPr lang="en-US" altLang="zh-CN" sz="1800">
                          <a:sym typeface="+mn-ea"/>
                        </a:rPr>
                        <a:t> 30g, </a:t>
                      </a:r>
                      <a:r>
                        <a:rPr lang="zh-CN" altLang="en-US" sz="1800">
                          <a:sym typeface="+mn-ea"/>
                        </a:rPr>
                        <a:t>鸡蛋</a:t>
                      </a:r>
                      <a:r>
                        <a:rPr lang="en-US" altLang="zh-CN" sz="1800">
                          <a:sym typeface="+mn-ea"/>
                        </a:rPr>
                        <a:t> 50g)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竹荪黄瓜汤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（竹荪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【</a:t>
                      </a:r>
                      <a:r>
                        <a:rPr lang="zh-CN" altLang="en-US" sz="1800">
                          <a:sym typeface="+mn-ea"/>
                        </a:rPr>
                        <a:t>干】</a:t>
                      </a:r>
                      <a:r>
                        <a:rPr lang="en-US" altLang="zh-CN" sz="1800">
                          <a:sym typeface="+mn-ea"/>
                        </a:rPr>
                        <a:t> 10g, </a:t>
                      </a:r>
                      <a:r>
                        <a:rPr lang="zh-CN" altLang="en-US" sz="1800">
                          <a:sym typeface="+mn-ea"/>
                        </a:rPr>
                        <a:t>黄瓜</a:t>
                      </a:r>
                      <a:r>
                        <a:rPr lang="en-US" altLang="zh-CN" sz="1800">
                          <a:sym typeface="+mn-ea"/>
                        </a:rPr>
                        <a:t> 30g)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油、盐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：全天总用量，植物油</a:t>
                      </a:r>
                      <a:r>
                        <a:rPr lang="en-US" altLang="zh-CN" sz="1800">
                          <a:sym typeface="+mn-ea"/>
                        </a:rPr>
                        <a:t> 20g, </a:t>
                      </a:r>
                      <a:r>
                        <a:rPr lang="zh-CN" altLang="en-US" sz="1800">
                          <a:sym typeface="+mn-ea"/>
                        </a:rPr>
                        <a:t>盐</a:t>
                      </a:r>
                      <a:r>
                        <a:rPr lang="en-US" altLang="zh-CN" sz="1800">
                          <a:sym typeface="+mn-ea"/>
                        </a:rPr>
                        <a:t>&lt;5g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注：</a:t>
                      </a:r>
                      <a:r>
                        <a:rPr lang="en-US" altLang="zh-CN" sz="1800">
                          <a:sym typeface="+mn-ea"/>
                        </a:rPr>
                        <a:t> 1.</a:t>
                      </a:r>
                      <a:r>
                        <a:rPr lang="zh-CN" altLang="en-US" sz="1800">
                          <a:sym typeface="+mn-ea"/>
                        </a:rPr>
                        <a:t>本食谱提供能量约为</a:t>
                      </a:r>
                      <a:r>
                        <a:rPr lang="en-US" altLang="zh-CN" sz="1800">
                          <a:sym typeface="+mn-ea"/>
                        </a:rPr>
                        <a:t> 1400kcal, </a:t>
                      </a:r>
                      <a:r>
                        <a:rPr lang="zh-CN" altLang="en-US" sz="1800">
                          <a:sym typeface="+mn-ea"/>
                        </a:rPr>
                        <a:t>其中蛋白质</a:t>
                      </a:r>
                      <a:r>
                        <a:rPr lang="en-US" altLang="zh-CN" sz="1800">
                          <a:sym typeface="+mn-ea"/>
                        </a:rPr>
                        <a:t> 71g, </a:t>
                      </a: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 195g </a:t>
                      </a:r>
                      <a:r>
                        <a:rPr lang="zh-CN" altLang="en-US" sz="1800">
                          <a:sym typeface="+mn-ea"/>
                        </a:rPr>
                        <a:t>及脂肪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42g; </a:t>
                      </a:r>
                      <a:r>
                        <a:rPr lang="zh-CN" altLang="en-US" sz="1800">
                          <a:sym typeface="+mn-ea"/>
                        </a:rPr>
                        <a:t>宏量营养素占总能量比约为：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 20%, </a:t>
                      </a: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 53</a:t>
                      </a:r>
                      <a:r>
                        <a:rPr lang="zh-CN" altLang="en-US" sz="1800">
                          <a:sym typeface="+mn-ea"/>
                        </a:rPr>
                        <a:t>％、胎肪</a:t>
                      </a:r>
                      <a:r>
                        <a:rPr lang="en-US" altLang="zh-CN" sz="1800">
                          <a:sym typeface="+mn-ea"/>
                        </a:rPr>
                        <a:t> 27%.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211070" y="179070"/>
            <a:ext cx="1303020" cy="130302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83815" y="469265"/>
            <a:ext cx="90551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4000">
                <a:ln>
                  <a:noFill/>
                </a:ln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01</a:t>
            </a:r>
            <a:endParaRPr lang="en-US" altLang="zh-CN" sz="4000">
              <a:ln>
                <a:noFill/>
              </a:ln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59200" y="469265"/>
            <a:ext cx="2705100" cy="706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4000" dirty="0" smtClean="0">
                <a:solidFill>
                  <a:schemeClr val="tx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肥胖原因</a:t>
            </a:r>
            <a:endParaRPr lang="zh-CN" altLang="en-US" sz="4000" dirty="0" smtClean="0">
              <a:solidFill>
                <a:schemeClr val="tx1"/>
              </a:solidFill>
              <a:latin typeface="阿里巴巴普惠体 Medium" panose="00020600040101010101" charset="-122"/>
              <a:ea typeface="阿里巴巴普惠体 Medium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3815" y="1482090"/>
            <a:ext cx="6729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肥胖</a:t>
            </a:r>
            <a:r>
              <a:rPr lang="zh-CN" altLang="en-US" sz="2800"/>
              <a:t>的定义：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861310" y="4117340"/>
            <a:ext cx="6894830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BMI</a:t>
            </a:r>
            <a:r>
              <a:rPr lang="en-US" altLang="zh-CN" sz="2400" baseline="-25000"/>
              <a:t>(</a:t>
            </a:r>
            <a:r>
              <a:rPr lang="zh-CN" altLang="en-US" sz="2400" baseline="-25000"/>
              <a:t>体脂指数</a:t>
            </a:r>
            <a:r>
              <a:rPr lang="en-US" altLang="zh-CN" sz="2400" baseline="-25000"/>
              <a:t>)</a:t>
            </a:r>
            <a:r>
              <a:rPr lang="en-US" altLang="zh-CN" sz="2400"/>
              <a:t>=</a:t>
            </a:r>
            <a:r>
              <a:rPr lang="zh-CN" altLang="en-US" sz="2400"/>
              <a:t>体重</a:t>
            </a:r>
            <a:r>
              <a:rPr lang="zh-CN" altLang="en-US" sz="2400" baseline="-25000"/>
              <a:t>（公斤）</a:t>
            </a:r>
            <a:r>
              <a:rPr lang="zh-CN" altLang="en-US" sz="2400">
                <a:latin typeface="Arial" panose="020B0604020202020204" pitchFamily="34" charset="0"/>
              </a:rPr>
              <a:t>÷身高</a:t>
            </a:r>
            <a:r>
              <a:rPr lang="zh-CN" altLang="en-US" sz="2400" baseline="-25000">
                <a:latin typeface="Arial" panose="020B0604020202020204" pitchFamily="34" charset="0"/>
              </a:rPr>
              <a:t>（米）</a:t>
            </a:r>
            <a:r>
              <a:rPr lang="en-US" altLang="zh-CN" sz="2400" baseline="30000">
                <a:latin typeface="Arial" panose="020B0604020202020204" pitchFamily="34" charset="0"/>
              </a:rPr>
              <a:t>2</a:t>
            </a:r>
            <a:endParaRPr lang="en-US" altLang="zh-CN" sz="2400" baseline="30000">
              <a:latin typeface="Arial" panose="020B0604020202020204" pitchFamily="34" charset="0"/>
            </a:endParaRPr>
          </a:p>
          <a:p>
            <a:r>
              <a:rPr lang="en-US" altLang="zh-CN" sz="2400" baseline="30000">
                <a:latin typeface="Arial" panose="020B0604020202020204" pitchFamily="34" charset="0"/>
              </a:rPr>
              <a:t> </a:t>
            </a:r>
            <a:endParaRPr lang="en-US" altLang="zh-CN" sz="2400" baseline="30000">
              <a:latin typeface="Arial" panose="020B0604020202020204" pitchFamily="34" charset="0"/>
            </a:endParaRPr>
          </a:p>
          <a:p>
            <a:r>
              <a:rPr lang="zh-CN" altLang="en-US" sz="2400"/>
              <a:t>正常指数：18.5—24.0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/>
              <a:t>           </a:t>
            </a:r>
            <a:r>
              <a:rPr lang="zh-CN" altLang="en-US"/>
              <a:t>低于</a:t>
            </a:r>
            <a:r>
              <a:rPr lang="en-US" altLang="zh-CN"/>
              <a:t>16</a:t>
            </a:r>
            <a:r>
              <a:rPr lang="zh-CN" altLang="en-US"/>
              <a:t>属于偏瘦，</a:t>
            </a:r>
            <a:r>
              <a:rPr lang="en-US" altLang="zh-CN"/>
              <a:t>24</a:t>
            </a:r>
            <a:r>
              <a:rPr lang="zh-CN" altLang="en-US"/>
              <a:t>以上属于</a:t>
            </a:r>
            <a:r>
              <a:rPr lang="zh-CN" altLang="en-US"/>
              <a:t>超重，超过</a:t>
            </a:r>
            <a:r>
              <a:rPr lang="en-US" altLang="zh-CN"/>
              <a:t>28</a:t>
            </a:r>
            <a:r>
              <a:rPr lang="zh-CN" altLang="en-US"/>
              <a:t>属于</a:t>
            </a:r>
            <a:r>
              <a:rPr lang="zh-CN" altLang="en-US"/>
              <a:t>肥胖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45690" y="2026920"/>
            <a:ext cx="88988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        </a:t>
            </a:r>
            <a:r>
              <a:rPr lang="zh-CN" altLang="en-US" sz="2400"/>
              <a:t>肥胖是人体脂肪积聚过多达到危害健康程度的一种</a:t>
            </a:r>
            <a:r>
              <a:rPr lang="zh-CN" altLang="en-US" sz="2400">
                <a:solidFill>
                  <a:srgbClr val="FF0000"/>
                </a:solidFill>
              </a:rPr>
              <a:t>慢性代谢疾病</a:t>
            </a:r>
            <a:r>
              <a:rPr lang="en-US" altLang="zh-CN" sz="2400">
                <a:solidFill>
                  <a:srgbClr val="FF0000"/>
                </a:solidFill>
              </a:rPr>
              <a:t>,</a:t>
            </a:r>
            <a:r>
              <a:rPr lang="en-US" altLang="zh-CN" sz="2400"/>
              <a:t> </a:t>
            </a:r>
            <a:r>
              <a:rPr lang="zh-CN" altLang="en-US" sz="2400"/>
              <a:t>是因</a:t>
            </a:r>
            <a:r>
              <a:rPr lang="zh-CN" altLang="en-US" sz="2400">
                <a:solidFill>
                  <a:srgbClr val="FF0000"/>
                </a:solidFill>
              </a:rPr>
              <a:t>能量摄入超过能量消耗或机体代谢改变</a:t>
            </a:r>
            <a:r>
              <a:rPr lang="zh-CN" altLang="en-US" sz="2400"/>
              <a:t>而导致体重过度增长的一种状态。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食谱搭配</a:t>
            </a:r>
            <a:endParaRPr lang="zh-CN" altLang="en-US" sz="2800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28800" y="806450"/>
          <a:ext cx="8533130" cy="579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70"/>
                <a:gridCol w="7122160"/>
              </a:tblGrid>
              <a:tr h="4248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春季食谱</a:t>
                      </a:r>
                      <a:r>
                        <a:rPr lang="en-US" altLang="zh-CN"/>
                        <a:t>3</a:t>
                      </a:r>
                      <a:r>
                        <a:rPr lang="zh-CN" altLang="en-US"/>
                        <a:t>（总能量约</a:t>
                      </a:r>
                      <a:r>
                        <a:rPr lang="en-US" altLang="zh-CN"/>
                        <a:t>1600kcal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869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早餐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杂粮粥（酸枣仁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，黄豆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，薏米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，糙米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，玉米粒【干】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脱脂牛奶（</a:t>
                      </a:r>
                      <a:r>
                        <a:rPr lang="en-US" altLang="zh-CN" sz="1800">
                          <a:sym typeface="+mn-ea"/>
                        </a:rPr>
                        <a:t>250mL</a:t>
                      </a:r>
                      <a:r>
                        <a:rPr lang="zh-CN" altLang="en-US" sz="1800">
                          <a:sym typeface="+mn-ea"/>
                        </a:rPr>
                        <a:t>）；水炒蛋（鸡蛋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炒青菜（青菜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桑椹（</a:t>
                      </a:r>
                      <a:r>
                        <a:rPr lang="en-US" altLang="zh-CN" sz="1800">
                          <a:sym typeface="+mn-ea"/>
                        </a:rPr>
                        <a:t>90g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7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中餐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红薯小米饭（红薯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，小米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，大米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清炒花菜（花菜</a:t>
                      </a:r>
                      <a:r>
                        <a:rPr lang="en-US" altLang="zh-CN" sz="1800">
                          <a:sym typeface="+mn-ea"/>
                        </a:rPr>
                        <a:t>130g</a:t>
                      </a:r>
                      <a:r>
                        <a:rPr lang="zh-CN" altLang="en-US" sz="1800">
                          <a:sym typeface="+mn-ea"/>
                        </a:rPr>
                        <a:t>，胡萝卜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茶树菇老鸭汤（茶树菇【干】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，鸭肉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，生姜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，白果【干】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）；茄汁鱼片（黑鱼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，生姜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zh-CN" altLang="en-US" sz="1800">
                          <a:sym typeface="+mn-ea"/>
                        </a:rPr>
                        <a:t>平菇汤（平菇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橙子【毛重】（</a:t>
                      </a:r>
                      <a:r>
                        <a:rPr lang="en-US" altLang="zh-CN" sz="1800">
                          <a:sym typeface="+mn-ea"/>
                        </a:rPr>
                        <a:t>90g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晚餐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凉拌芥麦面皮（芥麦面皮【熟】</a:t>
                      </a:r>
                      <a:r>
                        <a:rPr lang="en-US" altLang="zh-CN" sz="1800">
                          <a:sym typeface="+mn-ea"/>
                        </a:rPr>
                        <a:t>110g</a:t>
                      </a:r>
                      <a:r>
                        <a:rPr lang="zh-CN" altLang="en-US" sz="1800">
                          <a:sym typeface="+mn-ea"/>
                        </a:rPr>
                        <a:t>，卤牛肉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，木耳【干】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，黄瓜</a:t>
                      </a:r>
                      <a:r>
                        <a:rPr lang="en-US" altLang="zh-CN" sz="1800">
                          <a:sym typeface="+mn-ea"/>
                        </a:rPr>
                        <a:t>100g</a:t>
                      </a:r>
                      <a:r>
                        <a:rPr lang="zh-CN" altLang="en-US" sz="1800">
                          <a:sym typeface="+mn-ea"/>
                        </a:rPr>
                        <a:t>，金针菇【鲜】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，绿豆芽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，桑叶【鲜】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zh-CN" altLang="en-US" sz="1800">
                          <a:sym typeface="+mn-ea"/>
                        </a:rPr>
                        <a:t>紫菜虾皮汤（紫菜【干】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，虾皮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油、盐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：全天总用量；植物油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，盐</a:t>
                      </a:r>
                      <a:r>
                        <a:rPr lang="en-US" altLang="zh-CN" sz="1800">
                          <a:sym typeface="+mn-ea"/>
                        </a:rPr>
                        <a:t>&lt;5g     </a:t>
                      </a:r>
                      <a:r>
                        <a:rPr lang="zh-CN" altLang="en-US" sz="1800">
                          <a:sym typeface="+mn-ea"/>
                        </a:rPr>
                        <a:t>总营养：蛋白质</a:t>
                      </a:r>
                      <a:r>
                        <a:rPr lang="en-US" altLang="zh-CN" sz="1800">
                          <a:sym typeface="+mn-ea"/>
                        </a:rPr>
                        <a:t>81g</a:t>
                      </a:r>
                      <a:r>
                        <a:rPr lang="zh-CN" altLang="en-US" sz="1800">
                          <a:sym typeface="+mn-ea"/>
                        </a:rPr>
                        <a:t>，碳水化合物</a:t>
                      </a:r>
                      <a:r>
                        <a:rPr lang="en-US" altLang="zh-CN" sz="1800">
                          <a:sym typeface="+mn-ea"/>
                        </a:rPr>
                        <a:t>218g</a:t>
                      </a:r>
                      <a:r>
                        <a:rPr lang="zh-CN" altLang="en-US" sz="1800">
                          <a:sym typeface="+mn-ea"/>
                        </a:rPr>
                        <a:t>，脂肪</a:t>
                      </a:r>
                      <a:r>
                        <a:rPr lang="en-US" altLang="zh-CN" sz="1800">
                          <a:sym typeface="+mn-ea"/>
                        </a:rPr>
                        <a:t>50g   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宏量营养素占总能量比约为：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 20%, </a:t>
                      </a: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 52</a:t>
                      </a:r>
                      <a:r>
                        <a:rPr lang="zh-CN" altLang="en-US" sz="1800">
                          <a:sym typeface="+mn-ea"/>
                        </a:rPr>
                        <a:t>％、胎肪</a:t>
                      </a:r>
                      <a:r>
                        <a:rPr lang="en-US" altLang="zh-CN" sz="1800">
                          <a:sym typeface="+mn-ea"/>
                        </a:rPr>
                        <a:t> 28%.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食谱搭配</a:t>
            </a:r>
            <a:endParaRPr lang="zh-CN" altLang="en-US" sz="2800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28800" y="806450"/>
          <a:ext cx="8533130" cy="579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70"/>
                <a:gridCol w="7122160"/>
              </a:tblGrid>
              <a:tr h="4248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夏季食谱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（总能量约</a:t>
                      </a:r>
                      <a:r>
                        <a:rPr lang="en-US" altLang="zh-CN"/>
                        <a:t>1200kcal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869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早餐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三明治（全麦面包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，鸡蛋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，生菜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，紫甘蓝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，西红柿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，低脂沙拉酱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zh-CN" altLang="en-US" sz="1800">
                          <a:sym typeface="+mn-ea"/>
                        </a:rPr>
                        <a:t>脱脂牛奶（</a:t>
                      </a:r>
                      <a:r>
                        <a:rPr lang="en-US" altLang="zh-CN" sz="1800">
                          <a:sym typeface="+mn-ea"/>
                        </a:rPr>
                        <a:t>200mL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蓝莓【毛重】（</a:t>
                      </a:r>
                      <a:r>
                        <a:rPr lang="en-US" altLang="zh-CN" sz="1800">
                          <a:sym typeface="+mn-ea"/>
                        </a:rPr>
                        <a:t>70g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7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中餐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燕麦黑米饭（糯米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，黑米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，燕麦米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草菇西兰花（草菇【鲜】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，西兰花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）；芹菜香干（芹菜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，香干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黑椒牛里脊（柿子椒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，牛里脊肉</a:t>
                      </a:r>
                      <a:r>
                        <a:rPr lang="en-US" altLang="zh-CN" sz="1800">
                          <a:sym typeface="+mn-ea"/>
                        </a:rPr>
                        <a:t>45g</a:t>
                      </a:r>
                      <a:r>
                        <a:rPr lang="zh-CN" altLang="en-US" sz="1800">
                          <a:sym typeface="+mn-ea"/>
                        </a:rPr>
                        <a:t>，黑胡椒</a:t>
                      </a:r>
                      <a:r>
                        <a:rPr lang="en-US" altLang="zh-CN" sz="1800">
                          <a:sym typeface="+mn-ea"/>
                        </a:rPr>
                        <a:t>4g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薏米冬瓜汤（薏米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，冬瓜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山竹【毛重】（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晚餐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小米红薯饭（小米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，红薯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，大米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蒜泥空心菜（空心菜</a:t>
                      </a:r>
                      <a:r>
                        <a:rPr lang="en-US" altLang="zh-CN" sz="1800">
                          <a:sym typeface="+mn-ea"/>
                        </a:rPr>
                        <a:t>130g</a:t>
                      </a:r>
                      <a:r>
                        <a:rPr lang="zh-CN" altLang="en-US" sz="1800">
                          <a:sym typeface="+mn-ea"/>
                        </a:rPr>
                        <a:t>）；荷塘小炒（鲜虾仁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，木耳【干】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，荷兰豆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，芦笋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，白果【干】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，鸡肉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）；西葫芦肉丝（猪里脊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，西葫芦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）；丝瓜百合汤（丝瓜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，百合（干）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  <a:tr h="105283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|</a:t>
                      </a:r>
                      <a:r>
                        <a:rPr lang="zh-CN" altLang="en-US" sz="1800">
                          <a:sym typeface="+mn-ea"/>
                        </a:rPr>
                        <a:t>油、盐：全天总用量：植物油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，盐</a:t>
                      </a:r>
                      <a:r>
                        <a:rPr lang="en-US" altLang="zh-CN" sz="1800">
                          <a:sym typeface="+mn-ea"/>
                        </a:rPr>
                        <a:t>&lt;5g      </a:t>
                      </a:r>
                      <a:r>
                        <a:rPr lang="zh-CN" altLang="en-US" sz="1800">
                          <a:sym typeface="+mn-ea"/>
                        </a:rPr>
                        <a:t>总营养：蛋白质</a:t>
                      </a:r>
                      <a:r>
                        <a:rPr lang="en-US" altLang="zh-CN" sz="1800">
                          <a:sym typeface="+mn-ea"/>
                        </a:rPr>
                        <a:t>71g</a:t>
                      </a:r>
                      <a:r>
                        <a:rPr lang="zh-CN" altLang="en-US" sz="1800">
                          <a:sym typeface="+mn-ea"/>
                        </a:rPr>
                        <a:t>，碳水化合物</a:t>
                      </a:r>
                      <a:r>
                        <a:rPr lang="en-US" altLang="zh-CN" sz="1800">
                          <a:sym typeface="+mn-ea"/>
                        </a:rPr>
                        <a:t>195g</a:t>
                      </a:r>
                      <a:r>
                        <a:rPr lang="zh-CN" altLang="en-US" sz="1800">
                          <a:sym typeface="+mn-ea"/>
                        </a:rPr>
                        <a:t>，脂肪</a:t>
                      </a:r>
                      <a:r>
                        <a:rPr lang="en-US" altLang="zh-CN" sz="1800">
                          <a:sym typeface="+mn-ea"/>
                        </a:rPr>
                        <a:t>42g    </a:t>
                      </a:r>
                      <a:r>
                        <a:rPr lang="zh-CN" altLang="en-US" sz="1800">
                          <a:sym typeface="+mn-ea"/>
                        </a:rPr>
                        <a:t>宏量营养素占总能量比约为：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 20%, </a:t>
                      </a: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 57</a:t>
                      </a:r>
                      <a:r>
                        <a:rPr lang="zh-CN" altLang="en-US" sz="1800">
                          <a:sym typeface="+mn-ea"/>
                        </a:rPr>
                        <a:t>％、胎肪</a:t>
                      </a:r>
                      <a:r>
                        <a:rPr lang="en-US" altLang="zh-CN" sz="1800">
                          <a:sym typeface="+mn-ea"/>
                        </a:rPr>
                        <a:t> 23%.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食谱搭配</a:t>
            </a:r>
            <a:endParaRPr lang="zh-CN" altLang="en-US" sz="2800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28800" y="806450"/>
          <a:ext cx="8533130" cy="579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70"/>
                <a:gridCol w="7122160"/>
              </a:tblGrid>
              <a:tr h="4248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夏季食谱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（总能量约</a:t>
                      </a:r>
                      <a:r>
                        <a:rPr lang="en-US" altLang="zh-CN"/>
                        <a:t>1400kcal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8693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早餐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水果玉米【带棒】</a:t>
                      </a:r>
                      <a:r>
                        <a:rPr lang="en-US" altLang="zh-CN" sz="1800">
                          <a:sym typeface="+mn-ea"/>
                        </a:rPr>
                        <a:t>180g</a:t>
                      </a:r>
                      <a:r>
                        <a:rPr lang="zh-CN" altLang="en-US" sz="1800">
                          <a:sym typeface="+mn-ea"/>
                        </a:rPr>
                        <a:t>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低脂牛奶（</a:t>
                      </a:r>
                      <a:r>
                        <a:rPr lang="en-US" altLang="zh-CN" sz="1800">
                          <a:sym typeface="+mn-ea"/>
                        </a:rPr>
                        <a:t>200mL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煮鸡蛋（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李子【毛重】（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254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香瓜【毛重】（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155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中餐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燕麦芡实饭（糯米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，芡实【干】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，燕麦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）；蒜蓉蒸豇豆（豇豆</a:t>
                      </a:r>
                      <a:r>
                        <a:rPr lang="en-US" altLang="zh-CN" sz="1800">
                          <a:sym typeface="+mn-ea"/>
                        </a:rPr>
                        <a:t>130g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紫苏拌花粉（紫苏【鲜】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，花粉【毛重】</a:t>
                      </a:r>
                      <a:r>
                        <a:rPr lang="en-US" altLang="zh-CN" sz="1800">
                          <a:sym typeface="+mn-ea"/>
                        </a:rPr>
                        <a:t>150g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仔姜炒牛肉（仔姜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，牛里脊肉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zh-CN" altLang="en-US" sz="1800">
                          <a:sym typeface="+mn-ea"/>
                        </a:rPr>
                        <a:t>冬瓜昆布虾汤（冬瓜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，昆布【干】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，鲜虾仁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248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桃子【毛重】（</a:t>
                      </a:r>
                      <a:r>
                        <a:rPr lang="en-US" altLang="zh-CN" sz="1800">
                          <a:sym typeface="+mn-ea"/>
                        </a:rPr>
                        <a:t>70g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155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晚餐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鸡丝芥麦面（芥麦面</a:t>
                      </a:r>
                      <a:r>
                        <a:rPr lang="en-US" altLang="zh-CN" sz="1800">
                          <a:sym typeface="+mn-ea"/>
                        </a:rPr>
                        <a:t>120g</a:t>
                      </a:r>
                      <a:r>
                        <a:rPr lang="zh-CN" altLang="en-US" sz="1800">
                          <a:sym typeface="+mn-ea"/>
                        </a:rPr>
                        <a:t>，鸡胸肉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，木耳【干】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，杏鲍菇【鲜】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，黄豆芽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，菠菜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，柿子椒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绿豆汤（绿豆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，大枣【干】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2481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油、盐：全天总用量：植物油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，盐</a:t>
                      </a:r>
                      <a:r>
                        <a:rPr lang="en-US" altLang="zh-CN" sz="1800">
                          <a:sym typeface="+mn-ea"/>
                        </a:rPr>
                        <a:t>&lt;5g            </a:t>
                      </a:r>
                      <a:r>
                        <a:rPr lang="zh-CN" altLang="en-US" sz="1800">
                          <a:sym typeface="+mn-ea"/>
                        </a:rPr>
                        <a:t>总营养：蛋白质</a:t>
                      </a:r>
                      <a:r>
                        <a:rPr lang="en-US" altLang="zh-CN" sz="1800">
                          <a:sym typeface="+mn-ea"/>
                        </a:rPr>
                        <a:t>71g</a:t>
                      </a:r>
                      <a:r>
                        <a:rPr lang="zh-CN" altLang="en-US" sz="1800">
                          <a:sym typeface="+mn-ea"/>
                        </a:rPr>
                        <a:t>，碳水化合物</a:t>
                      </a:r>
                      <a:r>
                        <a:rPr lang="en-US" altLang="zh-CN" sz="1800">
                          <a:sym typeface="+mn-ea"/>
                        </a:rPr>
                        <a:t>216g</a:t>
                      </a:r>
                      <a:r>
                        <a:rPr lang="zh-CN" altLang="en-US" sz="1800">
                          <a:sym typeface="+mn-ea"/>
                        </a:rPr>
                        <a:t>，脂肪</a:t>
                      </a:r>
                      <a:r>
                        <a:rPr lang="en-US" altLang="zh-CN" sz="1800">
                          <a:sym typeface="+mn-ea"/>
                        </a:rPr>
                        <a:t>33g      </a:t>
                      </a:r>
                      <a:r>
                        <a:rPr lang="zh-CN" altLang="en-US" sz="1800">
                          <a:sym typeface="+mn-ea"/>
                        </a:rPr>
                        <a:t>宏量营养素占总能量比约为：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 20%, </a:t>
                      </a: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 59</a:t>
                      </a:r>
                      <a:r>
                        <a:rPr lang="zh-CN" altLang="en-US" sz="1800">
                          <a:sym typeface="+mn-ea"/>
                        </a:rPr>
                        <a:t>％、胎肪</a:t>
                      </a:r>
                      <a:r>
                        <a:rPr lang="en-US" altLang="zh-CN" sz="1800">
                          <a:sym typeface="+mn-ea"/>
                        </a:rPr>
                        <a:t> 21%.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食谱搭配</a:t>
            </a:r>
            <a:endParaRPr lang="zh-CN" altLang="en-US" sz="2800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28800" y="806450"/>
          <a:ext cx="8533130" cy="579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70"/>
                <a:gridCol w="7122160"/>
              </a:tblGrid>
              <a:tr h="4248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夏季食谱</a:t>
                      </a:r>
                      <a:r>
                        <a:rPr lang="en-US" altLang="zh-CN"/>
                        <a:t>3</a:t>
                      </a:r>
                      <a:r>
                        <a:rPr lang="zh-CN" altLang="en-US"/>
                        <a:t>（总能量约</a:t>
                      </a:r>
                      <a:r>
                        <a:rPr lang="en-US" altLang="zh-CN"/>
                        <a:t>1600kcal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869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早餐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全麦刀切馒头（</a:t>
                      </a:r>
                      <a:r>
                        <a:rPr lang="en-US" altLang="zh-CN" sz="1800">
                          <a:sym typeface="+mn-ea"/>
                        </a:rPr>
                        <a:t>90g</a:t>
                      </a:r>
                      <a:r>
                        <a:rPr lang="zh-CN" altLang="en-US" sz="1800">
                          <a:sym typeface="+mn-ea"/>
                        </a:rPr>
                        <a:t>）；无糖豆浆（</a:t>
                      </a:r>
                      <a:r>
                        <a:rPr lang="en-US" altLang="zh-CN" sz="1800">
                          <a:sym typeface="+mn-ea"/>
                        </a:rPr>
                        <a:t>200mL</a:t>
                      </a:r>
                      <a:r>
                        <a:rPr lang="zh-CN" altLang="en-US" sz="1800">
                          <a:sym typeface="+mn-ea"/>
                        </a:rPr>
                        <a:t>）；枸杞水煮荷包蛋（鸡蛋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，枸杞子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zh-CN" altLang="en-US" sz="1800">
                          <a:sym typeface="+mn-ea"/>
                        </a:rPr>
                        <a:t>樱桃【毛重】（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猕猴桃【毛重】（</a:t>
                      </a:r>
                      <a:r>
                        <a:rPr lang="en-US" altLang="zh-CN" sz="1800">
                          <a:sym typeface="+mn-ea"/>
                        </a:rPr>
                        <a:t>70g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7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中餐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燕麦黑米饭（糯米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，黑米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，燕麦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）；清炒苋菜（苋菜</a:t>
                      </a:r>
                      <a:r>
                        <a:rPr lang="en-US" altLang="zh-CN" sz="1800">
                          <a:sym typeface="+mn-ea"/>
                        </a:rPr>
                        <a:t>100g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酸奶炒木耳（酸奶</a:t>
                      </a:r>
                      <a:r>
                        <a:rPr lang="en-US" altLang="zh-CN" sz="1800">
                          <a:sym typeface="+mn-ea"/>
                        </a:rPr>
                        <a:t>50g</a:t>
                      </a:r>
                      <a:r>
                        <a:rPr lang="zh-CN" altLang="en-US" sz="1800">
                          <a:sym typeface="+mn-ea"/>
                        </a:rPr>
                        <a:t>，木耳【干】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，猪肉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清蒸小黄鱼（小黄鱼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，生姜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西芹蔬菜牛肉汤（牛里脊肉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，西芹</a:t>
                      </a:r>
                      <a:r>
                        <a:rPr lang="en-US" altLang="zh-CN" sz="1800">
                          <a:sym typeface="+mn-ea"/>
                        </a:rPr>
                        <a:t>20g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无花果【毛重】（</a:t>
                      </a:r>
                      <a:r>
                        <a:rPr lang="en-US" altLang="zh-CN" sz="1800">
                          <a:sym typeface="+mn-ea"/>
                        </a:rPr>
                        <a:t>60g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11550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晚餐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黑豆小米饭（糯米</a:t>
                      </a:r>
                      <a:r>
                        <a:rPr lang="en-US" altLang="zh-CN" sz="1800">
                          <a:sym typeface="+mn-ea"/>
                        </a:rPr>
                        <a:t>40g</a:t>
                      </a:r>
                      <a:r>
                        <a:rPr lang="zh-CN" altLang="en-US" sz="1800">
                          <a:sym typeface="+mn-ea"/>
                        </a:rPr>
                        <a:t>，黑豆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，小米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清炒南瓜藤（南瓜藤</a:t>
                      </a:r>
                      <a:r>
                        <a:rPr lang="en-US" altLang="zh-CN" sz="1800">
                          <a:sym typeface="+mn-ea"/>
                        </a:rPr>
                        <a:t>120g</a:t>
                      </a:r>
                      <a:r>
                        <a:rPr lang="zh-CN" altLang="en-US" sz="1800">
                          <a:sym typeface="+mn-ea"/>
                        </a:rPr>
                        <a:t>）；苦瓜炒瘦肉（苦瓜</a:t>
                      </a:r>
                      <a:r>
                        <a:rPr lang="en-US" altLang="zh-CN" sz="1800">
                          <a:sym typeface="+mn-ea"/>
                        </a:rPr>
                        <a:t>80g</a:t>
                      </a:r>
                      <a:r>
                        <a:rPr lang="zh-CN" altLang="en-US" sz="1800">
                          <a:sym typeface="+mn-ea"/>
                        </a:rPr>
                        <a:t>，瘦肉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）；</a:t>
                      </a:r>
                      <a:r>
                        <a:rPr lang="zh-CN" altLang="en-US" sz="1800">
                          <a:sym typeface="+mn-ea"/>
                        </a:rPr>
                        <a:t>竹笋拌鸡丝（竹笋</a:t>
                      </a:r>
                      <a:r>
                        <a:rPr lang="en-US" altLang="zh-CN" sz="1800">
                          <a:sym typeface="+mn-ea"/>
                        </a:rPr>
                        <a:t>30g</a:t>
                      </a:r>
                      <a:r>
                        <a:rPr lang="zh-CN" altLang="en-US" sz="1800">
                          <a:sym typeface="+mn-ea"/>
                        </a:rPr>
                        <a:t>，鸡胸肉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，胡萝卜</a:t>
                      </a:r>
                      <a:r>
                        <a:rPr lang="en-US" altLang="zh-CN" sz="1800">
                          <a:sym typeface="+mn-ea"/>
                        </a:rPr>
                        <a:t>15g</a:t>
                      </a:r>
                      <a:r>
                        <a:rPr lang="zh-CN" altLang="en-US" sz="1800">
                          <a:sym typeface="+mn-ea"/>
                        </a:rPr>
                        <a:t>，木耳【干】</a:t>
                      </a:r>
                      <a:r>
                        <a:rPr lang="en-US" altLang="zh-CN" sz="1800">
                          <a:sym typeface="+mn-ea"/>
                        </a:rPr>
                        <a:t>5g</a:t>
                      </a:r>
                      <a:r>
                        <a:rPr lang="zh-CN" altLang="en-US" sz="1800">
                          <a:sym typeface="+mn-ea"/>
                        </a:rPr>
                        <a:t>，白芝麻</a:t>
                      </a:r>
                      <a:r>
                        <a:rPr lang="en-US" altLang="zh-CN" sz="1800">
                          <a:sym typeface="+mn-ea"/>
                        </a:rPr>
                        <a:t>10g</a:t>
                      </a:r>
                      <a:r>
                        <a:rPr lang="zh-CN" altLang="en-US" sz="1800">
                          <a:sym typeface="+mn-ea"/>
                        </a:rPr>
                        <a:t>，花椒</a:t>
                      </a:r>
                      <a:r>
                        <a:rPr lang="en-US" altLang="zh-CN" sz="1800">
                          <a:sym typeface="+mn-ea"/>
                        </a:rPr>
                        <a:t>2g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2481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油、盐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：全天总用量：植物油</a:t>
                      </a:r>
                      <a:r>
                        <a:rPr lang="en-US" altLang="zh-CN" sz="1800">
                          <a:sym typeface="+mn-ea"/>
                        </a:rPr>
                        <a:t>25g</a:t>
                      </a:r>
                      <a:r>
                        <a:rPr lang="zh-CN" altLang="en-US" sz="1800">
                          <a:sym typeface="+mn-ea"/>
                        </a:rPr>
                        <a:t>，盐</a:t>
                      </a:r>
                      <a:r>
                        <a:rPr lang="en-US" altLang="zh-CN" sz="1800">
                          <a:sym typeface="+mn-ea"/>
                        </a:rPr>
                        <a:t>&lt;5g         </a:t>
                      </a:r>
                      <a:r>
                        <a:rPr lang="zh-CN" altLang="en-US" sz="1800">
                          <a:sym typeface="+mn-ea"/>
                        </a:rPr>
                        <a:t>总营养：蛋白质</a:t>
                      </a:r>
                      <a:r>
                        <a:rPr lang="en-US" altLang="zh-CN" sz="1800">
                          <a:sym typeface="+mn-ea"/>
                        </a:rPr>
                        <a:t>81g</a:t>
                      </a:r>
                      <a:r>
                        <a:rPr lang="zh-CN" altLang="en-US" sz="1800">
                          <a:sym typeface="+mn-ea"/>
                        </a:rPr>
                        <a:t>，碳水化合物</a:t>
                      </a:r>
                      <a:r>
                        <a:rPr lang="en-US" altLang="zh-CN" sz="1800">
                          <a:sym typeface="+mn-ea"/>
                        </a:rPr>
                        <a:t>230g</a:t>
                      </a:r>
                      <a:r>
                        <a:rPr lang="zh-CN" altLang="en-US" sz="1800">
                          <a:sym typeface="+mn-ea"/>
                        </a:rPr>
                        <a:t>，脂肪</a:t>
                      </a:r>
                      <a:r>
                        <a:rPr lang="en-US" altLang="zh-CN" sz="1800">
                          <a:sym typeface="+mn-ea"/>
                        </a:rPr>
                        <a:t>50g   </a:t>
                      </a:r>
                      <a:r>
                        <a:rPr lang="zh-CN" altLang="en-US" sz="1800">
                          <a:sym typeface="+mn-ea"/>
                        </a:rPr>
                        <a:t>宏量营养素占总能量比约为：</a:t>
                      </a:r>
                      <a:r>
                        <a:rPr lang="en-US" altLang="zh-CN" sz="1800">
                          <a:sym typeface="+mn-ea"/>
                        </a:rPr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蛋白质</a:t>
                      </a:r>
                      <a:r>
                        <a:rPr lang="en-US" altLang="zh-CN" sz="1800">
                          <a:sym typeface="+mn-ea"/>
                        </a:rPr>
                        <a:t> 20%, </a:t>
                      </a:r>
                      <a:r>
                        <a:rPr lang="zh-CN" altLang="en-US" sz="1800">
                          <a:sym typeface="+mn-ea"/>
                        </a:rPr>
                        <a:t>碳水化合物</a:t>
                      </a:r>
                      <a:r>
                        <a:rPr lang="en-US" altLang="zh-CN" sz="1800">
                          <a:sym typeface="+mn-ea"/>
                        </a:rPr>
                        <a:t> 54</a:t>
                      </a:r>
                      <a:r>
                        <a:rPr lang="zh-CN" altLang="en-US" sz="1800">
                          <a:sym typeface="+mn-ea"/>
                        </a:rPr>
                        <a:t>％、胎肪</a:t>
                      </a:r>
                      <a:r>
                        <a:rPr lang="en-US" altLang="zh-CN" sz="1800">
                          <a:sym typeface="+mn-ea"/>
                        </a:rPr>
                        <a:t> 26%.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 </a:t>
            </a:r>
            <a:r>
              <a:rPr lang="zh-CN" altLang="en-US" sz="2800"/>
              <a:t>运动</a:t>
            </a:r>
            <a:r>
              <a:rPr lang="zh-CN" altLang="en-US" sz="2800"/>
              <a:t>计划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171065" y="1329690"/>
            <a:ext cx="253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增加有氧运动</a:t>
            </a:r>
            <a:endParaRPr lang="zh-CN" altLang="en-US" sz="2800"/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2962275" y="1965960"/>
          <a:ext cx="44704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周次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运动时间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1*15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2*15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3*20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4*20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5*25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6*25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7*30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在有氧运动的基础上，保证每天的基本步数</a:t>
                      </a:r>
                      <a:r>
                        <a:rPr lang="en-US" altLang="zh-CN" sz="1800">
                          <a:sym typeface="+mn-ea"/>
                        </a:rPr>
                        <a:t>10000</a:t>
                      </a:r>
                      <a:r>
                        <a:rPr lang="zh-CN" altLang="en-US" sz="1800">
                          <a:sym typeface="+mn-ea"/>
                        </a:rPr>
                        <a:t>步，这样能够消耗</a:t>
                      </a:r>
                      <a:r>
                        <a:rPr lang="en-US" altLang="zh-CN" sz="1800">
                          <a:sym typeface="+mn-ea"/>
                        </a:rPr>
                        <a:t>500kcal</a:t>
                      </a:r>
                      <a:r>
                        <a:rPr lang="zh-CN" altLang="en-US" sz="1800">
                          <a:sym typeface="+mn-ea"/>
                        </a:rPr>
                        <a:t>热量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226060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 </a:t>
            </a:r>
            <a:r>
              <a:rPr lang="zh-CN" altLang="en-US" sz="3200"/>
              <a:t>运动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826385" y="2212975"/>
            <a:ext cx="8538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/>
              <a:t>提高基础代谢的方法就是提高</a:t>
            </a:r>
            <a:r>
              <a:rPr lang="zh-CN" altLang="en-US" sz="2400">
                <a:solidFill>
                  <a:srgbClr val="FF0000"/>
                </a:solidFill>
              </a:rPr>
              <a:t>肌肉力量</a:t>
            </a:r>
            <a:r>
              <a:rPr lang="zh-CN" altLang="en-US" sz="2400"/>
              <a:t>以及</a:t>
            </a:r>
            <a:r>
              <a:rPr lang="zh-CN" altLang="en-US" sz="2400">
                <a:solidFill>
                  <a:srgbClr val="FF0000"/>
                </a:solidFill>
              </a:rPr>
              <a:t>身体肌肉比例</a:t>
            </a:r>
            <a:r>
              <a:rPr lang="zh-CN" altLang="en-US" sz="2400"/>
              <a:t>；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提高肌肉</a:t>
            </a:r>
            <a:r>
              <a:rPr lang="zh-CN" altLang="en-US" sz="2400"/>
              <a:t>比例不仅能够加快机体代谢活动，同时也起到</a:t>
            </a:r>
            <a:r>
              <a:rPr lang="zh-CN" altLang="en-US" sz="2400">
                <a:solidFill>
                  <a:srgbClr val="FF0000"/>
                </a:solidFill>
              </a:rPr>
              <a:t>预防衰老</a:t>
            </a:r>
            <a:r>
              <a:rPr lang="zh-CN" altLang="en-US" sz="2400"/>
              <a:t>的作用。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r>
              <a:rPr lang="zh-CN" altLang="en-US" sz="2400"/>
              <a:t>方法：</a:t>
            </a:r>
            <a:r>
              <a:rPr lang="zh-CN" altLang="en-US" sz="2400"/>
              <a:t>增加力量训练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171065" y="1329690"/>
            <a:ext cx="253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提高基础代谢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74803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 </a:t>
            </a:r>
            <a:r>
              <a:rPr lang="zh-CN" altLang="en-US" sz="2800"/>
              <a:t>睡眠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454150" y="1568450"/>
            <a:ext cx="9234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睡眠是减脂效果最好一种方法，睡眠要遵循</a:t>
            </a:r>
            <a:r>
              <a:rPr lang="en-US" altLang="zh-CN" sz="2800"/>
              <a:t>10321</a:t>
            </a:r>
            <a:r>
              <a:rPr lang="zh-CN" altLang="en-US" sz="2800"/>
              <a:t>法则</a:t>
            </a:r>
            <a:endParaRPr lang="zh-CN" altLang="en-US" sz="2800"/>
          </a:p>
        </p:txBody>
      </p:sp>
      <p:graphicFrame>
        <p:nvGraphicFramePr>
          <p:cNvPr id="10" name="表格 9"/>
          <p:cNvGraphicFramePr/>
          <p:nvPr/>
        </p:nvGraphicFramePr>
        <p:xfrm>
          <a:off x="1828800" y="2388870"/>
          <a:ext cx="8533130" cy="191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835"/>
                <a:gridCol w="5027295"/>
              </a:tblGrid>
              <a:tr h="3917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睡觉前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个小时不喝咖啡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睡前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小时不吃东西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睡前两小时不喝水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睡前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小时不看屏幕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使身体更容易产生褪黑素，帮助入睡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748030"/>
            <a:ext cx="4290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 </a:t>
            </a:r>
            <a:r>
              <a:rPr lang="zh-CN" altLang="en-US" sz="2800"/>
              <a:t>睡眠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454150" y="1568450"/>
            <a:ext cx="9234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睡眠是减脂效果最好一种方法，睡眠要遵循</a:t>
            </a:r>
            <a:r>
              <a:rPr lang="en-US" altLang="zh-CN" sz="2800"/>
              <a:t>10321</a:t>
            </a:r>
            <a:r>
              <a:rPr lang="zh-CN" altLang="en-US" sz="2800"/>
              <a:t>法则</a:t>
            </a:r>
            <a:endParaRPr lang="zh-CN" altLang="en-US" sz="2800"/>
          </a:p>
        </p:txBody>
      </p:sp>
      <p:graphicFrame>
        <p:nvGraphicFramePr>
          <p:cNvPr id="10" name="表格 9"/>
          <p:cNvGraphicFramePr/>
          <p:nvPr/>
        </p:nvGraphicFramePr>
        <p:xfrm>
          <a:off x="1828800" y="2388870"/>
          <a:ext cx="8533130" cy="191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835"/>
                <a:gridCol w="5027295"/>
              </a:tblGrid>
              <a:tr h="3917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睡觉前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个小时不喝咖啡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睡前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小时不吃东西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睡前两小时不喝水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睡前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小时不看屏幕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使身体更容易产生褪黑素，帮助入睡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748030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 </a:t>
            </a:r>
            <a:r>
              <a:rPr lang="zh-CN" altLang="en-US" sz="3200"/>
              <a:t>睡眠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604770" y="1812290"/>
            <a:ext cx="8128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建议：在</a:t>
            </a:r>
            <a:r>
              <a:rPr lang="en-US" altLang="zh-CN" sz="2400"/>
              <a:t>22</a:t>
            </a:r>
            <a:r>
              <a:rPr lang="zh-CN" altLang="en-US" sz="2400"/>
              <a:t>：</a:t>
            </a:r>
            <a:r>
              <a:rPr lang="en-US" altLang="zh-CN" sz="2400"/>
              <a:t>00-23</a:t>
            </a:r>
            <a:r>
              <a:rPr lang="zh-CN" altLang="en-US" sz="2400"/>
              <a:t>：</a:t>
            </a:r>
            <a:r>
              <a:rPr lang="en-US" altLang="zh-CN" sz="2400"/>
              <a:t>00</a:t>
            </a:r>
            <a:r>
              <a:rPr lang="zh-CN" altLang="en-US" sz="2400"/>
              <a:t>之间入睡，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1</a:t>
            </a:r>
            <a:r>
              <a:rPr lang="zh-CN" altLang="en-US" sz="2400"/>
              <a:t>、提高身体代谢水平</a:t>
            </a:r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、预防疾病</a:t>
            </a:r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、提高身体免疫力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748030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 </a:t>
            </a:r>
            <a:r>
              <a:rPr lang="zh-CN" altLang="en-US" sz="3200"/>
              <a:t>睡眠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737995" y="1722120"/>
            <a:ext cx="81280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/>
              <a:t>23</a:t>
            </a:r>
            <a:r>
              <a:rPr lang="zh-CN" altLang="en-US" sz="2000"/>
              <a:t>：</a:t>
            </a:r>
            <a:r>
              <a:rPr lang="en-US" altLang="zh-CN" sz="2000"/>
              <a:t>00-1</a:t>
            </a:r>
            <a:r>
              <a:rPr lang="zh-CN" altLang="en-US" sz="2000"/>
              <a:t>：</a:t>
            </a:r>
            <a:r>
              <a:rPr lang="en-US" altLang="zh-CN" sz="2000"/>
              <a:t>00</a:t>
            </a:r>
            <a:r>
              <a:rPr lang="zh-CN" altLang="en-US" sz="2000"/>
              <a:t>，是肝排毒的时间，此时是肝脏回血，阳气生发的时间，能够提高气血，促进身体</a:t>
            </a:r>
            <a:r>
              <a:rPr lang="zh-CN" altLang="en-US" sz="2000"/>
              <a:t>代谢，保障皮肤红润</a:t>
            </a:r>
            <a:r>
              <a:rPr lang="zh-CN" altLang="en-US" sz="2000"/>
              <a:t>有光泽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注：提高气血方法</a:t>
            </a:r>
            <a:r>
              <a:rPr lang="zh-CN" altLang="en-US" sz="1600"/>
              <a:t>（</a:t>
            </a:r>
            <a:r>
              <a:rPr lang="en-US" altLang="zh-CN" sz="1600"/>
              <a:t>1</a:t>
            </a:r>
            <a:r>
              <a:rPr lang="zh-CN" altLang="en-US" sz="1600"/>
              <a:t>、</a:t>
            </a:r>
            <a:r>
              <a:rPr lang="zh-CN" altLang="en-US" sz="1600">
                <a:solidFill>
                  <a:srgbClr val="FF0000"/>
                </a:solidFill>
              </a:rPr>
              <a:t>拍八虚</a:t>
            </a:r>
            <a:r>
              <a:rPr lang="zh-CN" altLang="en-US" sz="1600"/>
              <a:t>；</a:t>
            </a:r>
            <a:r>
              <a:rPr lang="en-US" altLang="zh-CN" sz="1600"/>
              <a:t>2</a:t>
            </a:r>
            <a:r>
              <a:rPr lang="zh-CN" altLang="en-US" sz="1600"/>
              <a:t>、</a:t>
            </a:r>
            <a:r>
              <a:rPr lang="zh-CN" altLang="en-US" sz="1600">
                <a:solidFill>
                  <a:srgbClr val="FF0000"/>
                </a:solidFill>
              </a:rPr>
              <a:t>泡脚</a:t>
            </a:r>
            <a:r>
              <a:rPr lang="zh-CN" altLang="en-US" sz="1600"/>
              <a:t>（干姜、艾叶、红花话）预防肚子痛，手脚冰凉，小腹冰凉；</a:t>
            </a:r>
            <a:r>
              <a:rPr lang="en-US" altLang="zh-CN" sz="1600"/>
              <a:t>3</a:t>
            </a:r>
            <a:r>
              <a:rPr lang="zh-CN" altLang="en-US" sz="1600"/>
              <a:t>、</a:t>
            </a:r>
            <a:r>
              <a:rPr lang="zh-CN" altLang="en-US" sz="1600">
                <a:solidFill>
                  <a:srgbClr val="FF0000"/>
                </a:solidFill>
              </a:rPr>
              <a:t>梳头</a:t>
            </a:r>
            <a:r>
              <a:rPr lang="zh-CN" altLang="en-US" sz="1600"/>
              <a:t>：头是诸阳之汇，阳气均是往头上走，从督脉，头的正中间往后梳，前发际线到后发际线，疏通督脉；头的两测是膀胱经，也是从</a:t>
            </a:r>
            <a:r>
              <a:rPr lang="zh-CN" altLang="en-US" sz="1600">
                <a:sym typeface="+mn-ea"/>
              </a:rPr>
              <a:t>前发际线</a:t>
            </a:r>
            <a:r>
              <a:rPr lang="zh-CN" altLang="en-US" sz="1600">
                <a:sym typeface="+mn-ea"/>
              </a:rPr>
              <a:t>梳到后发际线</a:t>
            </a:r>
            <a:r>
              <a:rPr lang="zh-CN" altLang="en-US" sz="1600"/>
              <a:t>）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1</a:t>
            </a:r>
            <a:r>
              <a:rPr lang="zh-CN" altLang="en-US" sz="2000"/>
              <a:t>：</a:t>
            </a:r>
            <a:r>
              <a:rPr lang="en-US" altLang="zh-CN" sz="2000"/>
              <a:t>00-3</a:t>
            </a:r>
            <a:r>
              <a:rPr lang="zh-CN" altLang="en-US" sz="2000"/>
              <a:t>：</a:t>
            </a:r>
            <a:r>
              <a:rPr lang="en-US" altLang="zh-CN" sz="2000"/>
              <a:t>00</a:t>
            </a:r>
            <a:r>
              <a:rPr lang="zh-CN" altLang="en-US" sz="2000"/>
              <a:t>，是胆的排毒时间，胆参与食物的消</a:t>
            </a:r>
            <a:r>
              <a:rPr lang="zh-CN" altLang="en-US" sz="2000"/>
              <a:t>化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35480" y="1070610"/>
            <a:ext cx="6729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肥胖的</a:t>
            </a:r>
            <a:r>
              <a:rPr lang="zh-CN" altLang="en-US" sz="2800"/>
              <a:t>种类：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2211070" y="1790065"/>
            <a:ext cx="889889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en-US" altLang="zh-CN" sz="2000"/>
              <a:t> </a:t>
            </a:r>
            <a:r>
              <a:rPr lang="zh-CN" altLang="en-US" sz="2000"/>
              <a:t>根据肥胖病因及发病机制分为</a:t>
            </a:r>
            <a:r>
              <a:rPr lang="zh-CN" altLang="en-US" sz="2000">
                <a:solidFill>
                  <a:srgbClr val="FF0000"/>
                </a:solidFill>
              </a:rPr>
              <a:t>单纯性肥胖和继发性肥胖</a:t>
            </a:r>
            <a:r>
              <a:rPr lang="zh-CN" altLang="en-US" sz="2000"/>
              <a:t>。无明显</a:t>
            </a:r>
            <a:r>
              <a:rPr lang="zh-CN" altLang="en-US" sz="2000">
                <a:solidFill>
                  <a:srgbClr val="FF0000"/>
                </a:solidFill>
              </a:rPr>
              <a:t>內分泌、代谢病</a:t>
            </a:r>
            <a:r>
              <a:rPr lang="zh-CN" altLang="en-US" sz="2000"/>
              <a:t>病因可寻者为</a:t>
            </a:r>
            <a:r>
              <a:rPr lang="zh-CN" altLang="en-US" sz="2000">
                <a:solidFill>
                  <a:srgbClr val="FF0000"/>
                </a:solidFill>
              </a:rPr>
              <a:t>单纯性肥胖</a:t>
            </a:r>
            <a:r>
              <a:rPr lang="en-US" altLang="zh-CN" sz="2000"/>
              <a:t>; </a:t>
            </a:r>
            <a:r>
              <a:rPr lang="zh-CN" altLang="en-US" sz="2000"/>
              <a:t>继发于</a:t>
            </a:r>
            <a:r>
              <a:rPr lang="zh-CN" altLang="en-US" sz="2000">
                <a:solidFill>
                  <a:srgbClr val="FF0000"/>
                </a:solidFill>
              </a:rPr>
              <a:t>神经</a:t>
            </a:r>
            <a:r>
              <a:rPr lang="en-US" altLang="zh-CN" sz="2000">
                <a:solidFill>
                  <a:srgbClr val="FF0000"/>
                </a:solidFill>
              </a:rPr>
              <a:t>-</a:t>
            </a:r>
            <a:r>
              <a:rPr lang="zh-CN" altLang="en-US" sz="2000">
                <a:solidFill>
                  <a:srgbClr val="FF0000"/>
                </a:solidFill>
              </a:rPr>
              <a:t>内分泌</a:t>
            </a:r>
            <a:r>
              <a:rPr lang="en-US" altLang="zh-CN" sz="2000">
                <a:solidFill>
                  <a:srgbClr val="FF0000"/>
                </a:solidFill>
              </a:rPr>
              <a:t>-</a:t>
            </a:r>
            <a:r>
              <a:rPr lang="zh-CN" altLang="en-US" sz="2000">
                <a:solidFill>
                  <a:srgbClr val="FF0000"/>
                </a:solidFill>
              </a:rPr>
              <a:t>代谢紊乱</a:t>
            </a:r>
            <a:r>
              <a:rPr lang="zh-CN" altLang="en-US" sz="2000"/>
              <a:t>基础上的肥胖症为</a:t>
            </a:r>
            <a:r>
              <a:rPr lang="zh-CN" altLang="en-US" sz="2000">
                <a:solidFill>
                  <a:srgbClr val="FF0000"/>
                </a:solidFill>
              </a:rPr>
              <a:t>继发性肥胖</a:t>
            </a:r>
            <a:r>
              <a:rPr lang="zh-CN" altLang="en-US" sz="2000"/>
              <a:t>。体质指数</a:t>
            </a:r>
            <a:r>
              <a:rPr lang="en-US" altLang="zh-CN" sz="2000"/>
              <a:t> (BMI ) </a:t>
            </a:r>
            <a:r>
              <a:rPr lang="zh-CN" altLang="en-US" sz="2000"/>
              <a:t>和腰围</a:t>
            </a:r>
            <a:r>
              <a:rPr lang="en-US" altLang="zh-CN" sz="2000"/>
              <a:t> (WC) </a:t>
            </a:r>
            <a:r>
              <a:rPr lang="zh-CN" altLang="en-US" sz="2000"/>
              <a:t>是常用判断超重和肥胖程度的指标。</a:t>
            </a:r>
            <a:r>
              <a:rPr lang="en-US" altLang="zh-CN" sz="2000"/>
              <a:t>85cm&lt; </a:t>
            </a:r>
            <a:r>
              <a:rPr lang="zh-CN" altLang="en-US" sz="2000"/>
              <a:t>成年男性</a:t>
            </a:r>
            <a:r>
              <a:rPr lang="en-US" altLang="zh-CN" sz="2000"/>
              <a:t> WC&lt; 90cm, 80cm</a:t>
            </a:r>
            <a:r>
              <a:rPr lang="ja-JP" altLang="en-US" sz="2000"/>
              <a:t>く</a:t>
            </a:r>
            <a:r>
              <a:rPr lang="zh-CN" altLang="en-US" sz="2000"/>
              <a:t>成年女性</a:t>
            </a:r>
            <a:r>
              <a:rPr lang="en-US" altLang="zh-CN" sz="2000"/>
              <a:t>WC&lt;85cm </a:t>
            </a:r>
            <a:r>
              <a:rPr lang="zh-CN" altLang="en-US" sz="2000"/>
              <a:t>可判断为中心型肥胖前期</a:t>
            </a:r>
            <a:r>
              <a:rPr lang="en-US" altLang="zh-CN" sz="2000"/>
              <a:t>; </a:t>
            </a:r>
            <a:r>
              <a:rPr lang="zh-CN" altLang="en-US" sz="2000"/>
              <a:t>成年男性</a:t>
            </a:r>
            <a:r>
              <a:rPr lang="en-US" altLang="zh-CN" sz="2000"/>
              <a:t>WC&gt; 90cm, </a:t>
            </a:r>
            <a:r>
              <a:rPr lang="zh-CN" altLang="en-US" sz="2000"/>
              <a:t>成年女性</a:t>
            </a:r>
            <a:r>
              <a:rPr lang="en-US" altLang="zh-CN" sz="2000"/>
              <a:t> WC&gt; 85cm</a:t>
            </a:r>
            <a:r>
              <a:rPr lang="zh-CN" altLang="en-US" sz="2000"/>
              <a:t>可判断为中心型肥胖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zh-CN" altLang="en-US" sz="2000"/>
          </a:p>
          <a:p>
            <a:endParaRPr lang="en-US" altLang="zh-CN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269240" y="-161925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285115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减肥方法</a:t>
            </a:r>
            <a:r>
              <a:rPr lang="en-US" altLang="zh-CN" sz="3200"/>
              <a:t>1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1734820" y="946785"/>
            <a:ext cx="812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5+2</a:t>
            </a:r>
            <a:r>
              <a:rPr lang="zh-CN" altLang="en-US" sz="2400"/>
              <a:t>轻断食</a:t>
            </a:r>
            <a:endParaRPr lang="zh-CN" altLang="en-US" sz="2400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856105" y="1485265"/>
          <a:ext cx="902652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/>
                <a:gridCol w="69462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周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饮食</a:t>
                      </a:r>
                      <a:r>
                        <a:rPr lang="zh-CN" altLang="en-US" sz="2400"/>
                        <a:t>方法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相对正常</a:t>
                      </a:r>
                      <a:r>
                        <a:rPr lang="zh-CN" altLang="en-US" sz="2400"/>
                        <a:t>饮食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相对正常饮食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628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轻断食（早：一个鸡蛋，一杯牛奶；中：一个中等苹果；晚餐：</a:t>
                      </a:r>
                      <a:r>
                        <a:rPr lang="en-US" altLang="zh-CN" sz="2400"/>
                        <a:t>50g</a:t>
                      </a:r>
                      <a:r>
                        <a:rPr lang="zh-CN" altLang="en-US" sz="2400"/>
                        <a:t>主食，</a:t>
                      </a:r>
                      <a:r>
                        <a:rPr lang="en-US" altLang="zh-CN" sz="2400"/>
                        <a:t>50g</a:t>
                      </a:r>
                      <a:r>
                        <a:rPr lang="zh-CN" altLang="en-US" sz="2400"/>
                        <a:t>瘦肉，</a:t>
                      </a:r>
                      <a:r>
                        <a:rPr lang="en-US" altLang="zh-CN" sz="2400"/>
                        <a:t>250g</a:t>
                      </a:r>
                      <a:r>
                        <a:rPr lang="zh-CN" altLang="en-US" sz="2400"/>
                        <a:t>水煮菜）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4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相对正常饮食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5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相对正常饮食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6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相对正常饮食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7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轻断食（早：一个鸡蛋、一杯牛奶；中：一个中等苹果；晚餐：</a:t>
                      </a:r>
                      <a:r>
                        <a:rPr lang="en-US" altLang="zh-CN" sz="2400">
                          <a:sym typeface="+mn-ea"/>
                        </a:rPr>
                        <a:t>50g</a:t>
                      </a:r>
                      <a:r>
                        <a:rPr lang="zh-CN" altLang="en-US" sz="2400">
                          <a:sym typeface="+mn-ea"/>
                        </a:rPr>
                        <a:t>主食，</a:t>
                      </a:r>
                      <a:r>
                        <a:rPr lang="en-US" altLang="zh-CN" sz="2400">
                          <a:sym typeface="+mn-ea"/>
                        </a:rPr>
                        <a:t>50g</a:t>
                      </a:r>
                      <a:r>
                        <a:rPr lang="zh-CN" altLang="en-US" sz="2400">
                          <a:sym typeface="+mn-ea"/>
                        </a:rPr>
                        <a:t>瘦肉，</a:t>
                      </a:r>
                      <a:r>
                        <a:rPr lang="en-US" altLang="zh-CN" sz="2400">
                          <a:sym typeface="+mn-ea"/>
                        </a:rPr>
                        <a:t>250g</a:t>
                      </a:r>
                      <a:r>
                        <a:rPr lang="zh-CN" altLang="en-US" sz="2400">
                          <a:sym typeface="+mn-ea"/>
                        </a:rPr>
                        <a:t>水煮菜）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269240" y="-161925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748030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减肥方法</a:t>
            </a:r>
            <a:r>
              <a:rPr lang="en-US" altLang="zh-CN" sz="3200"/>
              <a:t>2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1737995" y="1526540"/>
            <a:ext cx="812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按揉</a:t>
            </a:r>
            <a:r>
              <a:rPr lang="zh-CN" altLang="en-US" sz="2400"/>
              <a:t>穴位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019300" y="1986915"/>
            <a:ext cx="87903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阴陵穴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为治湿穴位：用于脾失运化而致水湿停留，进而影响至肺、肝、肾等引发的各种病症。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三足里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具有调理脾胃、补中益气、通经活络、疏风化湿、扶正祛邪之功能。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1600"/>
              <a:t>位置：足三里穴在外膝眼下</a:t>
            </a:r>
            <a:r>
              <a:rPr lang="en-US" altLang="zh-CN" sz="1600"/>
              <a:t>3</a:t>
            </a:r>
            <a:r>
              <a:rPr lang="zh-CN" altLang="en-US" sz="1600"/>
              <a:t>寸，距胫骨前嵴</a:t>
            </a:r>
            <a:r>
              <a:rPr lang="en-US" altLang="zh-CN" sz="1600"/>
              <a:t>1</a:t>
            </a:r>
            <a:r>
              <a:rPr lang="zh-CN" altLang="en-US" sz="1600"/>
              <a:t>横指，当胫骨前肌上。取穴时，由外膝眼向下量</a:t>
            </a:r>
            <a:r>
              <a:rPr lang="en-US" altLang="zh-CN" sz="1600"/>
              <a:t>4</a:t>
            </a:r>
            <a:r>
              <a:rPr lang="zh-CN" altLang="en-US" sz="1600"/>
              <a:t>横指，在腓骨与胫骨之间，由胫骨旁量</a:t>
            </a:r>
            <a:r>
              <a:rPr lang="en-US" altLang="zh-CN" sz="1600"/>
              <a:t>1</a:t>
            </a:r>
            <a:r>
              <a:rPr lang="zh-CN" altLang="en-US" sz="1600"/>
              <a:t>横指，</a:t>
            </a:r>
            <a:r>
              <a:rPr lang="zh-CN" altLang="en-US" sz="1600">
                <a:sym typeface="+mn-ea"/>
              </a:rPr>
              <a:t>阴陵穴在与之相对应的内侧即是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364490" y="-161925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4630" y="624840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减肥方法</a:t>
            </a:r>
            <a:r>
              <a:rPr lang="en-US" altLang="zh-CN" sz="3200"/>
              <a:t>3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1587500" y="1208405"/>
            <a:ext cx="887539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/>
              <a:t>茶饮：荷叶、山楂、</a:t>
            </a:r>
            <a:r>
              <a:rPr lang="zh-CN" altLang="en-US" sz="2400"/>
              <a:t>茯苓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荷叶：通胀</a:t>
            </a:r>
            <a:r>
              <a:rPr lang="zh-CN" altLang="en-US" sz="2400"/>
              <a:t>作用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山楂：</a:t>
            </a:r>
            <a:r>
              <a:rPr lang="zh-CN" altLang="en-US" sz="2400"/>
              <a:t>助消化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茯苓：调理</a:t>
            </a:r>
            <a:r>
              <a:rPr lang="zh-CN" altLang="en-US" sz="2400"/>
              <a:t>脾胃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3200">
                <a:sym typeface="+mn-ea"/>
              </a:rPr>
              <a:t>减肥方法</a:t>
            </a:r>
            <a:r>
              <a:rPr lang="en-US" altLang="zh-CN" sz="3200">
                <a:sym typeface="+mn-ea"/>
              </a:rPr>
              <a:t>4</a:t>
            </a:r>
            <a:endParaRPr lang="en-US" altLang="zh-CN" sz="3200"/>
          </a:p>
          <a:p>
            <a:pPr>
              <a:lnSpc>
                <a:spcPct val="15000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早起一杯温水（</a:t>
            </a:r>
            <a:r>
              <a:rPr lang="en-US" altLang="zh-CN" sz="2400"/>
              <a:t>400ml-500ml</a:t>
            </a:r>
            <a:r>
              <a:rPr lang="zh-CN" altLang="en-US" sz="2400"/>
              <a:t>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每餐前一杯温水</a:t>
            </a:r>
            <a:r>
              <a:rPr lang="en-US" altLang="zh-CN" sz="2400"/>
              <a:t>300ml</a:t>
            </a:r>
            <a:r>
              <a:rPr lang="zh-CN" altLang="en-US" sz="2400"/>
              <a:t>左右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每天饮水在</a:t>
            </a:r>
            <a:r>
              <a:rPr lang="en-US" altLang="zh-CN" sz="2400"/>
              <a:t>2500ml</a:t>
            </a:r>
            <a:endParaRPr lang="en-US" altLang="zh-CN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364490" y="-161925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748030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不建议减肥</a:t>
            </a:r>
            <a:r>
              <a:rPr lang="zh-CN" altLang="en-US" sz="3200"/>
              <a:t>方法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211070" y="1968500"/>
            <a:ext cx="8128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/>
              <a:t>1</a:t>
            </a:r>
            <a:r>
              <a:rPr lang="zh-CN" altLang="en-US" sz="2400"/>
              <a:t>、过午不</a:t>
            </a:r>
            <a:r>
              <a:rPr lang="zh-CN" altLang="en-US" sz="2400"/>
              <a:t>食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、液断减肥</a:t>
            </a:r>
            <a:r>
              <a:rPr lang="zh-CN" altLang="en-US" sz="2400"/>
              <a:t>法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3</a:t>
            </a:r>
            <a:r>
              <a:rPr lang="zh-CN" altLang="en-US" sz="2400"/>
              <a:t>、馒头</a:t>
            </a:r>
            <a:r>
              <a:rPr lang="zh-CN" altLang="en-US" sz="2400"/>
              <a:t>减肥法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/>
              <a:t>4</a:t>
            </a:r>
            <a:r>
              <a:rPr lang="zh-CN" altLang="en-US" sz="2400"/>
              <a:t>、极低</a:t>
            </a:r>
            <a:r>
              <a:rPr lang="zh-CN" altLang="en-US" sz="2400"/>
              <a:t>碳水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364490" y="-161925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0" name="Shape 1143"/>
          <p:cNvSpPr/>
          <p:nvPr/>
        </p:nvSpPr>
        <p:spPr>
          <a:xfrm>
            <a:off x="4725035" y="4231640"/>
            <a:ext cx="450850" cy="3067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lvl1pPr>
          </a:lstStyle>
          <a:p>
            <a:r>
              <a:rPr dirty="0">
                <a:solidFill>
                  <a:srgbClr val="FFFFFF"/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lt"/>
              </a:rPr>
              <a:t>90%</a:t>
            </a:r>
            <a:endParaRPr dirty="0">
              <a:solidFill>
                <a:srgbClr val="FFFFFF"/>
              </a:solidFill>
              <a:latin typeface="思源黑体 CN ExtraLight" panose="020B0200000000000000" charset="-122"/>
              <a:ea typeface="思源黑体 CN ExtraLight" panose="020B02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1440" y="748030"/>
            <a:ext cx="429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作息饮食建议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109470" y="1331595"/>
            <a:ext cx="8128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、控制总能量摄入，保持合理膳食。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、少吃高能量食物，饮食清淡，限制饮酒。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、纠正不良饮食行为，科学进餐。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、多动少静，睡眠充足，作息规律。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、食养有道，合理选择食药物质。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6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安全减重，达到并保持健康体重。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612390" y="4912995"/>
            <a:ext cx="839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世界上最好的五个医生：阳光、睡眠、运动、饮食、自爱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889422" y="216254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9478863" y="4828436"/>
            <a:ext cx="2969895" cy="2095019"/>
          </a:xfrm>
          <a:custGeom>
            <a:avLst/>
            <a:gdLst>
              <a:gd name="connsiteX0" fmla="*/ 4568 w 4677"/>
              <a:gd name="connsiteY0" fmla="*/ 65 h 3299"/>
              <a:gd name="connsiteX1" fmla="*/ 1461 w 4677"/>
              <a:gd name="connsiteY1" fmla="*/ 826 h 3299"/>
              <a:gd name="connsiteX2" fmla="*/ 0 w 4677"/>
              <a:gd name="connsiteY2" fmla="*/ 3262 h 3299"/>
              <a:gd name="connsiteX3" fmla="*/ 4677 w 4677"/>
              <a:gd name="connsiteY3" fmla="*/ 3270 h 3299"/>
              <a:gd name="connsiteX4" fmla="*/ 4568 w 4677"/>
              <a:gd name="connsiteY4" fmla="*/ 65 h 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299">
                <a:moveTo>
                  <a:pt x="4568" y="65"/>
                </a:moveTo>
                <a:cubicBezTo>
                  <a:pt x="4325" y="-169"/>
                  <a:pt x="2736" y="267"/>
                  <a:pt x="1461" y="826"/>
                </a:cubicBezTo>
                <a:cubicBezTo>
                  <a:pt x="187" y="1384"/>
                  <a:pt x="195" y="2266"/>
                  <a:pt x="0" y="3262"/>
                </a:cubicBezTo>
                <a:cubicBezTo>
                  <a:pt x="2441" y="3323"/>
                  <a:pt x="3893" y="3298"/>
                  <a:pt x="4677" y="3270"/>
                </a:cubicBezTo>
                <a:cubicBezTo>
                  <a:pt x="4666" y="1720"/>
                  <a:pt x="4636" y="1502"/>
                  <a:pt x="4568" y="65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702839" y="-807431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5984875" y="258445"/>
            <a:ext cx="7514590" cy="1265555"/>
          </a:xfrm>
          <a:custGeom>
            <a:avLst/>
            <a:gdLst>
              <a:gd name="connsiteX0" fmla="*/ 0 w 10380"/>
              <a:gd name="connsiteY0" fmla="*/ 2600 h 2611"/>
              <a:gd name="connsiteX1" fmla="*/ 615 w 10380"/>
              <a:gd name="connsiteY1" fmla="*/ 1426 h 2611"/>
              <a:gd name="connsiteX2" fmla="*/ 1695 w 10380"/>
              <a:gd name="connsiteY2" fmla="*/ 497 h 2611"/>
              <a:gd name="connsiteX3" fmla="*/ 2820 w 10380"/>
              <a:gd name="connsiteY3" fmla="*/ 307 h 2611"/>
              <a:gd name="connsiteX4" fmla="*/ 4755 w 10380"/>
              <a:gd name="connsiteY4" fmla="*/ 1056 h 2611"/>
              <a:gd name="connsiteX5" fmla="*/ 7425 w 10380"/>
              <a:gd name="connsiteY5" fmla="*/ 5 h 2611"/>
              <a:gd name="connsiteX6" fmla="*/ 9915 w 10380"/>
              <a:gd name="connsiteY6" fmla="*/ 1426 h 2611"/>
              <a:gd name="connsiteX7" fmla="*/ 10380 w 10380"/>
              <a:gd name="connsiteY7" fmla="*/ 2611 h 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80" h="2611">
                <a:moveTo>
                  <a:pt x="0" y="2600"/>
                </a:moveTo>
                <a:cubicBezTo>
                  <a:pt x="101" y="2384"/>
                  <a:pt x="276" y="1846"/>
                  <a:pt x="615" y="1426"/>
                </a:cubicBezTo>
                <a:cubicBezTo>
                  <a:pt x="954" y="1005"/>
                  <a:pt x="1254" y="721"/>
                  <a:pt x="1695" y="497"/>
                </a:cubicBezTo>
                <a:cubicBezTo>
                  <a:pt x="2136" y="274"/>
                  <a:pt x="2403" y="287"/>
                  <a:pt x="2820" y="307"/>
                </a:cubicBezTo>
                <a:cubicBezTo>
                  <a:pt x="3237" y="327"/>
                  <a:pt x="4045" y="1054"/>
                  <a:pt x="4755" y="1056"/>
                </a:cubicBezTo>
                <a:cubicBezTo>
                  <a:pt x="5465" y="1058"/>
                  <a:pt x="6085" y="-88"/>
                  <a:pt x="7425" y="5"/>
                </a:cubicBezTo>
                <a:cubicBezTo>
                  <a:pt x="8765" y="98"/>
                  <a:pt x="9651" y="996"/>
                  <a:pt x="9915" y="1426"/>
                </a:cubicBezTo>
                <a:cubicBezTo>
                  <a:pt x="10179" y="1855"/>
                  <a:pt x="10281" y="2381"/>
                  <a:pt x="10380" y="2611"/>
                </a:cubicBezTo>
              </a:path>
            </a:pathLst>
          </a:custGeom>
          <a:noFill/>
          <a:ln w="32512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679281" y="372424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3810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891665" y="2649220"/>
            <a:ext cx="8408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000">
                <a:solidFill>
                  <a:schemeClr val="tx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站酷快乐体2016修订版" panose="02010600030101010101" charset="-122"/>
                <a:sym typeface="+mn-ea"/>
              </a:rPr>
              <a:t>谢谢！</a:t>
            </a:r>
            <a:endParaRPr lang="zh-CN" altLang="en-US" sz="6000">
              <a:solidFill>
                <a:schemeClr val="tx1"/>
              </a:solidFill>
              <a:latin typeface="阿里巴巴普惠体 Medium" panose="00020600040101010101" charset="-122"/>
              <a:ea typeface="阿里巴巴普惠体 Medium" panose="0002060004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30005" y="3279140"/>
            <a:ext cx="3319780" cy="3695065"/>
          </a:xfrm>
          <a:prstGeom prst="rect">
            <a:avLst/>
          </a:prstGeom>
          <a:blipFill rotWithShape="1">
            <a:blip r:embed="rId1">
              <a:alphaModFix amt="5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3600450" cy="4006850"/>
          </a:xfrm>
          <a:prstGeom prst="rect">
            <a:avLst/>
          </a:prstGeom>
          <a:blipFill rotWithShape="1">
            <a:blip r:embed="rId1">
              <a:alphaModFix amt="5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63395" y="955040"/>
            <a:ext cx="6729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造成肥胖的</a:t>
            </a:r>
            <a:r>
              <a:rPr lang="zh-CN" altLang="en-US" sz="2800">
                <a:sym typeface="+mn-ea"/>
              </a:rPr>
              <a:t>几种因素</a:t>
            </a:r>
            <a:endParaRPr lang="zh-CN" altLang="en-US" sz="28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36850" y="1967865"/>
            <a:ext cx="7571740" cy="327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400"/>
              <a:t>1</a:t>
            </a:r>
            <a:r>
              <a:rPr lang="zh-CN" altLang="en-US" sz="2400"/>
              <a:t>、</a:t>
            </a:r>
            <a:r>
              <a:rPr lang="zh-CN" altLang="en-US" sz="2400"/>
              <a:t>基因遗传；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、饮食习惯不当；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3</a:t>
            </a:r>
            <a:r>
              <a:rPr lang="zh-CN" altLang="en-US" sz="2400"/>
              <a:t>、生活方式不健康；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4</a:t>
            </a:r>
            <a:r>
              <a:rPr lang="zh-CN" altLang="en-US" sz="2400"/>
              <a:t>、身体内分泌失调；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5</a:t>
            </a:r>
            <a:r>
              <a:rPr lang="zh-CN" altLang="en-US" sz="2400"/>
              <a:t>、药物作用；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6</a:t>
            </a:r>
            <a:r>
              <a:rPr lang="zh-CN" altLang="en-US" sz="2400"/>
              <a:t>、心理因素。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91360" y="667385"/>
            <a:ext cx="1303020" cy="1303020"/>
          </a:xfrm>
          <a:prstGeom prst="ellipse">
            <a:avLst/>
          </a:prstGeom>
          <a:solidFill>
            <a:srgbClr val="80899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05355" y="965835"/>
            <a:ext cx="90551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4000">
                <a:ln>
                  <a:noFill/>
                </a:ln>
                <a:solidFill>
                  <a:srgbClr val="FFFFFF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02</a:t>
            </a:r>
            <a:endParaRPr lang="en-US" altLang="zh-CN" sz="4000">
              <a:ln>
                <a:noFill/>
              </a:ln>
              <a:solidFill>
                <a:srgbClr val="FFFFFF"/>
              </a:solidFill>
              <a:latin typeface="阿里巴巴普惠体 Medium" panose="00020600040101010101" charset="-122"/>
              <a:ea typeface="阿里巴巴普惠体 Medium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69310" y="1027430"/>
            <a:ext cx="3079750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spcBef>
                <a:spcPts val="1200"/>
              </a:spcBef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indent="0" algn="ctr"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心理建设</a:t>
            </a:r>
            <a:endParaRPr lang="zh-CN" altLang="en-US" sz="3600" dirty="0" smtClean="0">
              <a:solidFill>
                <a:schemeClr val="tx1"/>
              </a:solidFill>
              <a:latin typeface="阿里巴巴普惠体 Medium" panose="00020600040101010101" charset="-122"/>
              <a:ea typeface="阿里巴巴普惠体 Medium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65" y="2467610"/>
            <a:ext cx="7576820" cy="37357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8855" y="1967230"/>
            <a:ext cx="6502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身体的任何行动</a:t>
            </a:r>
            <a:r>
              <a:rPr lang="zh-CN" altLang="en-US"/>
              <a:t>受到大脑</a:t>
            </a:r>
            <a:r>
              <a:rPr lang="zh-CN" altLang="en-US"/>
              <a:t>的支配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75" y="1515110"/>
            <a:ext cx="9305925" cy="40747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01775" y="794385"/>
            <a:ext cx="3961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为什么减肥？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09700" y="794385"/>
            <a:ext cx="4053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减肥</a:t>
            </a:r>
            <a:r>
              <a:rPr lang="zh-CN" altLang="en-US" sz="3600"/>
              <a:t>理由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15" y="1491615"/>
            <a:ext cx="9254490" cy="3874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5400000" flipH="1">
            <a:off x="1693207" y="3144253"/>
            <a:ext cx="2882495" cy="6962522"/>
          </a:xfrm>
          <a:custGeom>
            <a:avLst/>
            <a:gdLst>
              <a:gd name="connsiteX0" fmla="*/ 0 w 4539"/>
              <a:gd name="connsiteY0" fmla="*/ 10905 h 10964"/>
              <a:gd name="connsiteX1" fmla="*/ 7 w 4539"/>
              <a:gd name="connsiteY1" fmla="*/ 5 h 10964"/>
              <a:gd name="connsiteX2" fmla="*/ 1520 w 4539"/>
              <a:gd name="connsiteY2" fmla="*/ 1406 h 10964"/>
              <a:gd name="connsiteX3" fmla="*/ 590 w 4539"/>
              <a:gd name="connsiteY3" fmla="*/ 5006 h 10964"/>
              <a:gd name="connsiteX4" fmla="*/ 1459 w 4539"/>
              <a:gd name="connsiteY4" fmla="*/ 7705 h 10964"/>
              <a:gd name="connsiteX5" fmla="*/ 4249 w 4539"/>
              <a:gd name="connsiteY5" fmla="*/ 9082 h 10964"/>
              <a:gd name="connsiteX6" fmla="*/ 4330 w 4539"/>
              <a:gd name="connsiteY6" fmla="*/ 10965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" h="10965">
                <a:moveTo>
                  <a:pt x="0" y="10905"/>
                </a:moveTo>
                <a:cubicBezTo>
                  <a:pt x="-2" y="8485"/>
                  <a:pt x="26" y="1856"/>
                  <a:pt x="7" y="5"/>
                </a:cubicBezTo>
                <a:cubicBezTo>
                  <a:pt x="281" y="-55"/>
                  <a:pt x="1490" y="475"/>
                  <a:pt x="1520" y="1406"/>
                </a:cubicBezTo>
                <a:cubicBezTo>
                  <a:pt x="1550" y="2337"/>
                  <a:pt x="560" y="3566"/>
                  <a:pt x="590" y="5006"/>
                </a:cubicBezTo>
                <a:cubicBezTo>
                  <a:pt x="620" y="6446"/>
                  <a:pt x="649" y="6864"/>
                  <a:pt x="1459" y="7705"/>
                </a:cubicBezTo>
                <a:cubicBezTo>
                  <a:pt x="2269" y="8546"/>
                  <a:pt x="3606" y="8103"/>
                  <a:pt x="4249" y="9082"/>
                </a:cubicBezTo>
                <a:cubicBezTo>
                  <a:pt x="4892" y="10061"/>
                  <a:pt x="4255" y="10481"/>
                  <a:pt x="4330" y="10965"/>
                </a:cubicBezTo>
              </a:path>
            </a:pathLst>
          </a:custGeom>
          <a:solidFill>
            <a:srgbClr val="808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91638" y="4912714"/>
            <a:ext cx="2969895" cy="2277263"/>
          </a:xfrm>
          <a:custGeom>
            <a:avLst/>
            <a:gdLst>
              <a:gd name="connsiteX0" fmla="*/ 4568 w 4677"/>
              <a:gd name="connsiteY0" fmla="*/ 352 h 3586"/>
              <a:gd name="connsiteX1" fmla="*/ 1461 w 4677"/>
              <a:gd name="connsiteY1" fmla="*/ 1113 h 3586"/>
              <a:gd name="connsiteX2" fmla="*/ 0 w 4677"/>
              <a:gd name="connsiteY2" fmla="*/ 3549 h 3586"/>
              <a:gd name="connsiteX3" fmla="*/ 4677 w 4677"/>
              <a:gd name="connsiteY3" fmla="*/ 3557 h 3586"/>
              <a:gd name="connsiteX4" fmla="*/ 4568 w 4677"/>
              <a:gd name="connsiteY4" fmla="*/ 352 h 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" h="3586">
                <a:moveTo>
                  <a:pt x="4568" y="352"/>
                </a:moveTo>
                <a:cubicBezTo>
                  <a:pt x="4325" y="118"/>
                  <a:pt x="2039" y="-605"/>
                  <a:pt x="1461" y="1113"/>
                </a:cubicBezTo>
                <a:cubicBezTo>
                  <a:pt x="883" y="2831"/>
                  <a:pt x="195" y="2553"/>
                  <a:pt x="0" y="3549"/>
                </a:cubicBezTo>
                <a:cubicBezTo>
                  <a:pt x="2441" y="3610"/>
                  <a:pt x="3893" y="3585"/>
                  <a:pt x="4677" y="3557"/>
                </a:cubicBezTo>
                <a:cubicBezTo>
                  <a:pt x="4666" y="2007"/>
                  <a:pt x="4636" y="1789"/>
                  <a:pt x="4568" y="352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0040000">
            <a:off x="-946785" y="-735330"/>
            <a:ext cx="2690495" cy="2752725"/>
          </a:xfrm>
          <a:custGeom>
            <a:avLst/>
            <a:gdLst>
              <a:gd name="connisteX0" fmla="*/ 2429272 w 2690597"/>
              <a:gd name="connsiteY0" fmla="*/ 374375 h 2752864"/>
              <a:gd name="connisteX1" fmla="*/ 2419747 w 2690597"/>
              <a:gd name="connsiteY1" fmla="*/ 1628500 h 2752864"/>
              <a:gd name="connisteX2" fmla="*/ 1135777 w 2690597"/>
              <a:gd name="connsiteY2" fmla="*/ 2589255 h 2752864"/>
              <a:gd name="connisteX3" fmla="*/ 252492 w 2690597"/>
              <a:gd name="connsiteY3" fmla="*/ 2436855 h 2752864"/>
              <a:gd name="connisteX4" fmla="*/ 233442 w 2690597"/>
              <a:gd name="connsiteY4" fmla="*/ 202925 h 2752864"/>
              <a:gd name="connisteX5" fmla="*/ 2429272 w 2690597"/>
              <a:gd name="connsiteY5" fmla="*/ 374375 h 27528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90597" h="2752865">
                <a:moveTo>
                  <a:pt x="2429272" y="374376"/>
                </a:moveTo>
                <a:cubicBezTo>
                  <a:pt x="2866787" y="659491"/>
                  <a:pt x="2678192" y="1185271"/>
                  <a:pt x="2419747" y="1628501"/>
                </a:cubicBezTo>
                <a:cubicBezTo>
                  <a:pt x="2161302" y="2071731"/>
                  <a:pt x="1569482" y="2427331"/>
                  <a:pt x="1135777" y="2589256"/>
                </a:cubicBezTo>
                <a:cubicBezTo>
                  <a:pt x="702072" y="2751181"/>
                  <a:pt x="432832" y="2914376"/>
                  <a:pt x="252492" y="2436856"/>
                </a:cubicBezTo>
                <a:cubicBezTo>
                  <a:pt x="72152" y="1959336"/>
                  <a:pt x="-202168" y="615676"/>
                  <a:pt x="233442" y="202926"/>
                </a:cubicBezTo>
                <a:cubicBezTo>
                  <a:pt x="669052" y="-209824"/>
                  <a:pt x="1991757" y="89261"/>
                  <a:pt x="2429272" y="374376"/>
                </a:cubicBezTo>
                <a:close/>
              </a:path>
            </a:pathLst>
          </a:custGeom>
          <a:solidFill>
            <a:srgbClr val="F2E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862724" y="-692496"/>
            <a:ext cx="7515687" cy="3046069"/>
          </a:xfrm>
          <a:custGeom>
            <a:avLst/>
            <a:gdLst>
              <a:gd name="connsiteX0" fmla="*/ 23 w 11835"/>
              <a:gd name="connsiteY0" fmla="*/ 0 h 4796"/>
              <a:gd name="connsiteX1" fmla="*/ 642 w 11835"/>
              <a:gd name="connsiteY1" fmla="*/ 2638 h 4796"/>
              <a:gd name="connsiteX2" fmla="*/ 3390 w 11835"/>
              <a:gd name="connsiteY2" fmla="*/ 3264 h 4796"/>
              <a:gd name="connsiteX3" fmla="*/ 7190 w 11835"/>
              <a:gd name="connsiteY3" fmla="*/ 2844 h 4796"/>
              <a:gd name="connsiteX4" fmla="*/ 9530 w 11835"/>
              <a:gd name="connsiteY4" fmla="*/ 4264 h 4796"/>
              <a:gd name="connsiteX5" fmla="*/ 11832 w 11835"/>
              <a:gd name="connsiteY5" fmla="*/ 4775 h 4796"/>
              <a:gd name="connsiteX6" fmla="*/ 11836 w 11835"/>
              <a:gd name="connsiteY6" fmla="*/ 36 h 4796"/>
              <a:gd name="connsiteX7" fmla="*/ 23 w 11835"/>
              <a:gd name="connsiteY7" fmla="*/ 0 h 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6" h="4797">
                <a:moveTo>
                  <a:pt x="23" y="0"/>
                </a:moveTo>
                <a:cubicBezTo>
                  <a:pt x="3" y="593"/>
                  <a:pt x="-139" y="1797"/>
                  <a:pt x="642" y="2638"/>
                </a:cubicBezTo>
                <a:cubicBezTo>
                  <a:pt x="1423" y="3479"/>
                  <a:pt x="2742" y="3360"/>
                  <a:pt x="3390" y="3264"/>
                </a:cubicBezTo>
                <a:cubicBezTo>
                  <a:pt x="4038" y="3168"/>
                  <a:pt x="5889" y="2548"/>
                  <a:pt x="7190" y="2844"/>
                </a:cubicBezTo>
                <a:cubicBezTo>
                  <a:pt x="8491" y="3140"/>
                  <a:pt x="8605" y="3731"/>
                  <a:pt x="9530" y="4264"/>
                </a:cubicBezTo>
                <a:cubicBezTo>
                  <a:pt x="10455" y="4797"/>
                  <a:pt x="11034" y="4837"/>
                  <a:pt x="11832" y="4775"/>
                </a:cubicBezTo>
                <a:cubicBezTo>
                  <a:pt x="11806" y="2655"/>
                  <a:pt x="11836" y="2275"/>
                  <a:pt x="11836" y="36"/>
                </a:cubicBezTo>
                <a:cubicBezTo>
                  <a:pt x="10437" y="36"/>
                  <a:pt x="3044" y="24"/>
                  <a:pt x="23" y="0"/>
                </a:cubicBezTo>
                <a:close/>
              </a:path>
            </a:pathLst>
          </a:custGeom>
          <a:solidFill>
            <a:srgbClr val="D0D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2360000">
            <a:off x="9261283" y="-1636014"/>
            <a:ext cx="4263680" cy="3337729"/>
          </a:xfrm>
          <a:custGeom>
            <a:avLst/>
            <a:gdLst>
              <a:gd name="connsiteX0" fmla="*/ 0 w 6714"/>
              <a:gd name="connsiteY0" fmla="*/ 2142 h 5256"/>
              <a:gd name="connsiteX1" fmla="*/ 1004 w 6714"/>
              <a:gd name="connsiteY1" fmla="*/ 1029 h 5256"/>
              <a:gd name="connsiteX2" fmla="*/ 3267 w 6714"/>
              <a:gd name="connsiteY2" fmla="*/ 1150 h 5256"/>
              <a:gd name="connsiteX3" fmla="*/ 5475 w 6714"/>
              <a:gd name="connsiteY3" fmla="*/ 0 h 5256"/>
              <a:gd name="connsiteX4" fmla="*/ 5483 w 6714"/>
              <a:gd name="connsiteY4" fmla="*/ 5256 h 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" h="5256">
                <a:moveTo>
                  <a:pt x="0" y="2142"/>
                </a:moveTo>
                <a:cubicBezTo>
                  <a:pt x="115" y="1977"/>
                  <a:pt x="502" y="1200"/>
                  <a:pt x="1004" y="1029"/>
                </a:cubicBezTo>
                <a:cubicBezTo>
                  <a:pt x="1507" y="859"/>
                  <a:pt x="2569" y="1313"/>
                  <a:pt x="3267" y="1150"/>
                </a:cubicBezTo>
                <a:cubicBezTo>
                  <a:pt x="3965" y="987"/>
                  <a:pt x="4354" y="-19"/>
                  <a:pt x="5475" y="0"/>
                </a:cubicBezTo>
                <a:cubicBezTo>
                  <a:pt x="6596" y="19"/>
                  <a:pt x="7583" y="2808"/>
                  <a:pt x="5483" y="5256"/>
                </a:cubicBezTo>
              </a:path>
            </a:pathLst>
          </a:custGeom>
          <a:noFill/>
          <a:ln w="19050">
            <a:solidFill>
              <a:srgbClr val="AA8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840000">
            <a:off x="-238294" y="4256370"/>
            <a:ext cx="2323474" cy="3838158"/>
          </a:xfrm>
          <a:custGeom>
            <a:avLst/>
            <a:gdLst>
              <a:gd name="connsiteX0" fmla="*/ 0 w 3659"/>
              <a:gd name="connsiteY0" fmla="*/ 0 h 6044"/>
              <a:gd name="connsiteX1" fmla="*/ 3659 w 3659"/>
              <a:gd name="connsiteY1" fmla="*/ 593 h 6044"/>
              <a:gd name="connsiteX2" fmla="*/ 1518 w 3659"/>
              <a:gd name="connsiteY2" fmla="*/ 3677 h 6044"/>
              <a:gd name="connsiteX3" fmla="*/ 2326 w 3659"/>
              <a:gd name="connsiteY3" fmla="*/ 5383 h 6044"/>
              <a:gd name="connsiteX4" fmla="*/ 303 w 3659"/>
              <a:gd name="connsiteY4" fmla="*/ 5836 h 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" h="6044">
                <a:moveTo>
                  <a:pt x="0" y="0"/>
                </a:moveTo>
                <a:cubicBezTo>
                  <a:pt x="136" y="496"/>
                  <a:pt x="3667" y="-71"/>
                  <a:pt x="3659" y="593"/>
                </a:cubicBezTo>
                <a:cubicBezTo>
                  <a:pt x="3651" y="1257"/>
                  <a:pt x="1398" y="2957"/>
                  <a:pt x="1518" y="3677"/>
                </a:cubicBezTo>
                <a:cubicBezTo>
                  <a:pt x="1638" y="4397"/>
                  <a:pt x="2722" y="4541"/>
                  <a:pt x="2326" y="5383"/>
                </a:cubicBezTo>
                <a:cubicBezTo>
                  <a:pt x="1930" y="6225"/>
                  <a:pt x="1040" y="6125"/>
                  <a:pt x="303" y="5836"/>
                </a:cubicBezTo>
              </a:path>
            </a:pathLst>
          </a:custGeom>
          <a:noFill/>
          <a:ln w="19050">
            <a:solidFill>
              <a:srgbClr val="A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6140" y="4117340"/>
            <a:ext cx="2760345" cy="30727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-121285" y="0"/>
            <a:ext cx="2978150" cy="3314065"/>
          </a:xfrm>
          <a:prstGeom prst="rect">
            <a:avLst/>
          </a:prstGeom>
          <a:blipFill rotWithShape="1">
            <a:blip r:embed="rId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90" y="1237615"/>
            <a:ext cx="9101455" cy="4382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TABLE_ENDDRAG_ORIGIN_RECT" val="742*213"/>
  <p:tag name="TABLE_ENDDRAG_RECT" val="110*252*742*213"/>
</p:tagLst>
</file>

<file path=ppt/tags/tag1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TABLE_ENDDRAG_ORIGIN_RECT" val="738*150"/>
  <p:tag name="TABLE_ENDDRAG_RECT" val="111*293*738*150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TABLE_ENDDRAG_ORIGIN_RECT" val="738*218"/>
  <p:tag name="TABLE_ENDDRAG_RECT" val="111*137*738*218"/>
</p:tagLst>
</file>

<file path=ppt/tags/tag1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TABLE_ENDDRAG_ORIGIN_RECT" val="830*472"/>
  <p:tag name="TABLE_ENDDRAG_RECT" val="68*118*830*472"/>
</p:tagLst>
</file>

<file path=ppt/tags/tag1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TABLE_ENDDRAG_ORIGIN_RECT" val="671*719"/>
  <p:tag name="TABLE_ENDDRAG_RECT" val="144*75*671*719"/>
</p:tagLst>
</file>

<file path=ppt/tags/tag1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TABLE_ENDDRAG_ORIGIN_RECT" val="716*470"/>
  <p:tag name="TABLE_ENDDRAG_RECT" val="144*63*716*470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TABLE_ENDDRAG_ORIGIN_RECT" val="671*719"/>
  <p:tag name="TABLE_ENDDRAG_RECT" val="144*75*671*719"/>
</p:tagLst>
</file>

<file path=ppt/tags/tag1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TABLE_ENDDRAG_ORIGIN_RECT" val="671*719"/>
  <p:tag name="TABLE_ENDDRAG_RECT" val="144*75*671*719"/>
</p:tagLst>
</file>

<file path=ppt/tags/tag1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TABLE_ENDDRAG_ORIGIN_RECT" val="671*719"/>
  <p:tag name="TABLE_ENDDRAG_RECT" val="144*75*671*719"/>
</p:tagLst>
</file>

<file path=ppt/tags/tag1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TABLE_ENDDRAG_ORIGIN_RECT" val="671*719"/>
  <p:tag name="TABLE_ENDDRAG_RECT" val="144*75*671*719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TABLE_ENDDRAG_ORIGIN_RECT" val="351*240"/>
  <p:tag name="TABLE_ENDDRAG_RECT" val="144*150*351*240"/>
</p:tagLst>
</file>

<file path=ppt/tags/tag12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TABLE_ENDDRAG_ORIGIN_RECT" val="710*403"/>
  <p:tag name="TABLE_ENDDRAG_RECT" val="155*111*710*403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8.xml><?xml version="1.0" encoding="utf-8"?>
<p:tagLst xmlns:p="http://schemas.openxmlformats.org/presentationml/2006/main">
  <p:tag name="resource_record_key" val="{&quot;65&quot;:[20205081],&quot;8&quot;:[20476888,20291974,20475957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65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66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67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68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69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1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2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3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4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5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6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7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8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79.xml><?xml version="1.0" encoding="utf-8"?>
<p:tagLst xmlns:p="http://schemas.openxmlformats.org/presentationml/2006/main">
  <p:tag name="KSO_WM_DIAGRAM_VIRTUALLY_FRAME" val="{&quot;height&quot;:161.75,&quot;left&quot;:76.3,&quot;top&quot;:229.35,&quot;width&quot;:767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8&quot;:[20291974,20475957]}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8&quot;:[20291974,20475957]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TABLE_ENDDRAG_ORIGIN_RECT" val="688*85"/>
  <p:tag name="TABLE_ENDDRAG_RECT" val="144*342*688*85"/>
</p:tagLst>
</file>

<file path=ppt/tags/tag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TABLE_ENDDRAG_ORIGIN_RECT" val="671*134"/>
  <p:tag name="TABLE_ENDDRAG_RECT" val="135*379*671*13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8967</Words>
  <Application>WPS 演示</Application>
  <PresentationFormat>宽屏</PresentationFormat>
  <Paragraphs>1199</Paragraphs>
  <Slides>45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Wingdings</vt:lpstr>
      <vt:lpstr>阿里巴巴普惠体</vt:lpstr>
      <vt:lpstr>站酷快乐体2016修订版</vt:lpstr>
      <vt:lpstr>阿里巴巴普惠体 2.0 55 Regular</vt:lpstr>
      <vt:lpstr>阿里巴巴普惠体 Medium</vt:lpstr>
      <vt:lpstr>阿里巴巴普惠体 Light</vt:lpstr>
      <vt:lpstr>Arial Unicode MS</vt:lpstr>
      <vt:lpstr>Calibri</vt:lpstr>
      <vt:lpstr>San Francisco Display Bold</vt:lpstr>
      <vt:lpstr>Segoe Print</vt:lpstr>
      <vt:lpstr>思源黑体 CN ExtraLight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念</cp:lastModifiedBy>
  <cp:revision>227</cp:revision>
  <dcterms:created xsi:type="dcterms:W3CDTF">2019-06-19T02:08:00Z</dcterms:created>
  <dcterms:modified xsi:type="dcterms:W3CDTF">2025-03-18T05:54:31Z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16576CD99E0C43F887BC601DC8C70463_11</vt:lpwstr>
  </property>
  <property fmtid="{D5CDD505-2E9C-101B-9397-08002B2CF9AE}" pid="4" name="KSOTemplateUUID">
    <vt:lpwstr>v1.0_mb_jGR0WSB1/04BB46l3bRUXg==</vt:lpwstr>
  </property>
</Properties>
</file>